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 id="2147483699" r:id="rId3"/>
    <p:sldMasterId id="2147483711" r:id="rId4"/>
    <p:sldMasterId id="2147483724" r:id="rId5"/>
    <p:sldMasterId id="2147483737" r:id="rId6"/>
    <p:sldMasterId id="2147483749" r:id="rId7"/>
    <p:sldMasterId id="2147483763" r:id="rId8"/>
    <p:sldMasterId id="2147483775" r:id="rId9"/>
  </p:sldMasterIdLst>
  <p:notesMasterIdLst>
    <p:notesMasterId r:id="rId54"/>
  </p:notesMasterIdLst>
  <p:sldIdLst>
    <p:sldId id="261" r:id="rId10"/>
    <p:sldId id="295" r:id="rId11"/>
    <p:sldId id="297" r:id="rId12"/>
    <p:sldId id="281" r:id="rId13"/>
    <p:sldId id="285" r:id="rId14"/>
    <p:sldId id="303" r:id="rId15"/>
    <p:sldId id="317" r:id="rId16"/>
    <p:sldId id="299" r:id="rId17"/>
    <p:sldId id="300" r:id="rId18"/>
    <p:sldId id="306" r:id="rId19"/>
    <p:sldId id="304" r:id="rId20"/>
    <p:sldId id="302" r:id="rId21"/>
    <p:sldId id="307" r:id="rId22"/>
    <p:sldId id="305" r:id="rId23"/>
    <p:sldId id="308" r:id="rId24"/>
    <p:sldId id="298" r:id="rId25"/>
    <p:sldId id="312" r:id="rId26"/>
    <p:sldId id="334" r:id="rId27"/>
    <p:sldId id="309" r:id="rId28"/>
    <p:sldId id="310" r:id="rId29"/>
    <p:sldId id="313" r:id="rId30"/>
    <p:sldId id="311" r:id="rId31"/>
    <p:sldId id="314" r:id="rId32"/>
    <p:sldId id="315" r:id="rId33"/>
    <p:sldId id="316" r:id="rId34"/>
    <p:sldId id="325" r:id="rId35"/>
    <p:sldId id="318" r:id="rId36"/>
    <p:sldId id="319" r:id="rId37"/>
    <p:sldId id="320" r:id="rId38"/>
    <p:sldId id="321" r:id="rId39"/>
    <p:sldId id="322" r:id="rId40"/>
    <p:sldId id="323" r:id="rId41"/>
    <p:sldId id="324" r:id="rId42"/>
    <p:sldId id="327" r:id="rId43"/>
    <p:sldId id="341" r:id="rId44"/>
    <p:sldId id="326" r:id="rId45"/>
    <p:sldId id="330" r:id="rId46"/>
    <p:sldId id="332" r:id="rId47"/>
    <p:sldId id="337" r:id="rId48"/>
    <p:sldId id="338" r:id="rId49"/>
    <p:sldId id="331" r:id="rId50"/>
    <p:sldId id="333" r:id="rId51"/>
    <p:sldId id="339" r:id="rId52"/>
    <p:sldId id="340"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33CC"/>
    <a:srgbClr val="FFCC00"/>
    <a:srgbClr val="CC3399"/>
    <a:srgbClr val="FB9711"/>
    <a:srgbClr val="F55B05"/>
    <a:srgbClr val="F68E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74778" autoAdjust="0"/>
  </p:normalViewPr>
  <p:slideViewPr>
    <p:cSldViewPr>
      <p:cViewPr varScale="1">
        <p:scale>
          <a:sx n="50" d="100"/>
          <a:sy n="50" d="100"/>
        </p:scale>
        <p:origin x="-177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2D6EBB-E25B-45C1-9423-9461D096777E}" type="doc">
      <dgm:prSet loTypeId="urn:microsoft.com/office/officeart/2005/8/layout/target3" loCatId="list" qsTypeId="urn:microsoft.com/office/officeart/2005/8/quickstyle/simple1" qsCatId="simple" csTypeId="urn:microsoft.com/office/officeart/2005/8/colors/colorful1#1" csCatId="colorful" phldr="1"/>
      <dgm:spPr/>
      <dgm:t>
        <a:bodyPr/>
        <a:lstStyle/>
        <a:p>
          <a:endParaRPr lang="en-GB"/>
        </a:p>
      </dgm:t>
    </dgm:pt>
    <dgm:pt modelId="{FEC10767-E03F-4554-A195-000D75F9E8DE}">
      <dgm:prSet phldrT="[Text]"/>
      <dgm:spPr/>
      <dgm:t>
        <a:bodyPr/>
        <a:lstStyle/>
        <a:p>
          <a:r>
            <a:rPr lang="en-GB" smtClean="0"/>
            <a:t>Trying something new</a:t>
          </a:r>
          <a:endParaRPr lang="en-GB" dirty="0"/>
        </a:p>
      </dgm:t>
    </dgm:pt>
    <dgm:pt modelId="{B4230146-FF76-459D-89AD-95C3E1A81DF4}" type="parTrans" cxnId="{7477CDF4-C992-4193-9595-5338B1F1A302}">
      <dgm:prSet/>
      <dgm:spPr/>
      <dgm:t>
        <a:bodyPr/>
        <a:lstStyle/>
        <a:p>
          <a:endParaRPr lang="en-GB"/>
        </a:p>
      </dgm:t>
    </dgm:pt>
    <dgm:pt modelId="{5668397C-75D1-480D-9F7A-00AF6C9DDC9F}" type="sibTrans" cxnId="{7477CDF4-C992-4193-9595-5338B1F1A302}">
      <dgm:prSet/>
      <dgm:spPr/>
      <dgm:t>
        <a:bodyPr/>
        <a:lstStyle/>
        <a:p>
          <a:endParaRPr lang="en-GB"/>
        </a:p>
      </dgm:t>
    </dgm:pt>
    <dgm:pt modelId="{FB9364C2-6949-4D74-A60B-AF21644DA1F4}">
      <dgm:prSet phldrT="[Text]"/>
      <dgm:spPr/>
      <dgm:t>
        <a:bodyPr/>
        <a:lstStyle/>
        <a:p>
          <a:r>
            <a:rPr lang="en-GB" dirty="0" smtClean="0"/>
            <a:t>Trying something new and put in place the systems to learn</a:t>
          </a:r>
          <a:endParaRPr lang="en-GB" dirty="0"/>
        </a:p>
      </dgm:t>
    </dgm:pt>
    <dgm:pt modelId="{B24652F4-80A4-4B5C-9A6E-5171A49BE284}" type="parTrans" cxnId="{0527C71E-C998-4FC3-AA3F-B878894593A9}">
      <dgm:prSet/>
      <dgm:spPr/>
      <dgm:t>
        <a:bodyPr/>
        <a:lstStyle/>
        <a:p>
          <a:endParaRPr lang="en-GB"/>
        </a:p>
      </dgm:t>
    </dgm:pt>
    <dgm:pt modelId="{D74A360E-93B2-43D5-961D-615F4D9DF7A6}" type="sibTrans" cxnId="{0527C71E-C998-4FC3-AA3F-B878894593A9}">
      <dgm:prSet/>
      <dgm:spPr/>
      <dgm:t>
        <a:bodyPr/>
        <a:lstStyle/>
        <a:p>
          <a:endParaRPr lang="en-GB"/>
        </a:p>
      </dgm:t>
    </dgm:pt>
    <dgm:pt modelId="{CFD67F6C-4221-4F61-A937-C2835BC03CBE}">
      <dgm:prSet phldrT="[Text]"/>
      <dgm:spPr/>
      <dgm:t>
        <a:bodyPr/>
        <a:lstStyle/>
        <a:p>
          <a:r>
            <a:rPr lang="en-GB" smtClean="0"/>
            <a:t>Test a hypothesis </a:t>
          </a:r>
          <a:endParaRPr lang="en-GB" dirty="0"/>
        </a:p>
      </dgm:t>
    </dgm:pt>
    <dgm:pt modelId="{3DA45EC0-9CA9-41D7-A7AC-878EF7DB1DD5}" type="parTrans" cxnId="{7800C639-9774-47E5-BF48-97BB9A9A8594}">
      <dgm:prSet/>
      <dgm:spPr/>
      <dgm:t>
        <a:bodyPr/>
        <a:lstStyle/>
        <a:p>
          <a:endParaRPr lang="en-GB"/>
        </a:p>
      </dgm:t>
    </dgm:pt>
    <dgm:pt modelId="{55B13B62-B12A-4743-85C8-77D1099BEA99}" type="sibTrans" cxnId="{7800C639-9774-47E5-BF48-97BB9A9A8594}">
      <dgm:prSet/>
      <dgm:spPr/>
      <dgm:t>
        <a:bodyPr/>
        <a:lstStyle/>
        <a:p>
          <a:endParaRPr lang="en-GB"/>
        </a:p>
      </dgm:t>
    </dgm:pt>
    <dgm:pt modelId="{48918FE2-7AB6-4EBE-B82B-FB08927B39F1}">
      <dgm:prSet phldrT="[Text]"/>
      <dgm:spPr/>
      <dgm:t>
        <a:bodyPr/>
        <a:lstStyle/>
        <a:p>
          <a:r>
            <a:rPr lang="en-GB" smtClean="0"/>
            <a:t>Codifying and sharing resulting knowledge</a:t>
          </a:r>
          <a:endParaRPr lang="en-GB" dirty="0"/>
        </a:p>
      </dgm:t>
    </dgm:pt>
    <dgm:pt modelId="{6A1C3C17-AEB2-4F99-8657-0CE4623775E1}" type="parTrans" cxnId="{CE923C8C-9B26-420E-AC81-508E9C757336}">
      <dgm:prSet/>
      <dgm:spPr/>
      <dgm:t>
        <a:bodyPr/>
        <a:lstStyle/>
        <a:p>
          <a:endParaRPr lang="en-GB"/>
        </a:p>
      </dgm:t>
    </dgm:pt>
    <dgm:pt modelId="{374CE3DA-E2FC-4847-BF4B-422EEDF8211D}" type="sibTrans" cxnId="{CE923C8C-9B26-420E-AC81-508E9C757336}">
      <dgm:prSet/>
      <dgm:spPr/>
      <dgm:t>
        <a:bodyPr/>
        <a:lstStyle/>
        <a:p>
          <a:endParaRPr lang="en-GB"/>
        </a:p>
      </dgm:t>
    </dgm:pt>
    <dgm:pt modelId="{3B78BACA-94E4-42D5-BA6C-FC8650930D7E}">
      <dgm:prSet phldrT="[Text]"/>
      <dgm:spPr/>
      <dgm:t>
        <a:bodyPr/>
        <a:lstStyle/>
        <a:p>
          <a:r>
            <a:rPr lang="en-GB" dirty="0" smtClean="0">
              <a:solidFill>
                <a:schemeClr val="accent4">
                  <a:lumMod val="75000"/>
                </a:schemeClr>
              </a:solidFill>
            </a:rPr>
            <a:t>RCTs</a:t>
          </a:r>
          <a:endParaRPr lang="en-GB" dirty="0">
            <a:solidFill>
              <a:schemeClr val="accent4">
                <a:lumMod val="75000"/>
              </a:schemeClr>
            </a:solidFill>
          </a:endParaRPr>
        </a:p>
      </dgm:t>
    </dgm:pt>
    <dgm:pt modelId="{8FCCDCA1-B378-4F6E-9BCA-46138FF90AFC}" type="parTrans" cxnId="{4A6E5390-13B3-43AC-A36C-C54B377064B7}">
      <dgm:prSet/>
      <dgm:spPr/>
      <dgm:t>
        <a:bodyPr/>
        <a:lstStyle/>
        <a:p>
          <a:endParaRPr lang="en-GB"/>
        </a:p>
      </dgm:t>
    </dgm:pt>
    <dgm:pt modelId="{E75E71A5-394D-4B27-8FA1-ECBBF8DB8B5A}" type="sibTrans" cxnId="{4A6E5390-13B3-43AC-A36C-C54B377064B7}">
      <dgm:prSet/>
      <dgm:spPr/>
      <dgm:t>
        <a:bodyPr/>
        <a:lstStyle/>
        <a:p>
          <a:endParaRPr lang="en-GB"/>
        </a:p>
      </dgm:t>
    </dgm:pt>
    <dgm:pt modelId="{3EFC2932-A72A-4E15-803A-F1CC35562C35}">
      <dgm:prSet phldrT="[Text]"/>
      <dgm:spPr/>
      <dgm:t>
        <a:bodyPr/>
        <a:lstStyle/>
        <a:p>
          <a:r>
            <a:rPr lang="en-GB" dirty="0" smtClean="0">
              <a:solidFill>
                <a:schemeClr val="accent4">
                  <a:lumMod val="75000"/>
                </a:schemeClr>
              </a:solidFill>
            </a:rPr>
            <a:t>Randomised controlled trials</a:t>
          </a:r>
          <a:endParaRPr lang="en-GB" dirty="0">
            <a:solidFill>
              <a:schemeClr val="accent4">
                <a:lumMod val="75000"/>
              </a:schemeClr>
            </a:solidFill>
          </a:endParaRPr>
        </a:p>
      </dgm:t>
    </dgm:pt>
    <dgm:pt modelId="{CEA3AC45-17D1-4ED6-9FDC-89CC034F21FC}" type="parTrans" cxnId="{BC605E7A-C310-4439-9ECE-C5A4F80FE06E}">
      <dgm:prSet/>
      <dgm:spPr/>
      <dgm:t>
        <a:bodyPr/>
        <a:lstStyle/>
        <a:p>
          <a:endParaRPr lang="en-GB"/>
        </a:p>
      </dgm:t>
    </dgm:pt>
    <dgm:pt modelId="{C7E2B7B3-83C0-43B2-833D-CBC43A0CC799}" type="sibTrans" cxnId="{BC605E7A-C310-4439-9ECE-C5A4F80FE06E}">
      <dgm:prSet/>
      <dgm:spPr/>
      <dgm:t>
        <a:bodyPr/>
        <a:lstStyle/>
        <a:p>
          <a:endParaRPr lang="en-GB"/>
        </a:p>
      </dgm:t>
    </dgm:pt>
    <dgm:pt modelId="{35FE7256-BE92-460C-B527-8F4AA58A7CD3}">
      <dgm:prSet phldrT="[Text]"/>
      <dgm:spPr/>
      <dgm:t>
        <a:bodyPr/>
        <a:lstStyle/>
        <a:p>
          <a:r>
            <a:rPr lang="en-GB" dirty="0" smtClean="0">
              <a:solidFill>
                <a:schemeClr val="accent4">
                  <a:lumMod val="75000"/>
                </a:schemeClr>
              </a:solidFill>
            </a:rPr>
            <a:t>Different from a natural experiment </a:t>
          </a:r>
          <a:endParaRPr lang="en-GB" dirty="0">
            <a:solidFill>
              <a:schemeClr val="accent4">
                <a:lumMod val="75000"/>
              </a:schemeClr>
            </a:solidFill>
          </a:endParaRPr>
        </a:p>
      </dgm:t>
    </dgm:pt>
    <dgm:pt modelId="{C0349B05-1215-4383-AA87-596B0A8B3094}" type="parTrans" cxnId="{01C1F046-196F-4B9D-86E1-CEC86D8B9559}">
      <dgm:prSet/>
      <dgm:spPr/>
      <dgm:t>
        <a:bodyPr/>
        <a:lstStyle/>
        <a:p>
          <a:endParaRPr lang="en-GB"/>
        </a:p>
      </dgm:t>
    </dgm:pt>
    <dgm:pt modelId="{6C0C8837-E86A-4B65-8FB4-C070F8ECD2C5}" type="sibTrans" cxnId="{01C1F046-196F-4B9D-86E1-CEC86D8B9559}">
      <dgm:prSet/>
      <dgm:spPr/>
      <dgm:t>
        <a:bodyPr/>
        <a:lstStyle/>
        <a:p>
          <a:endParaRPr lang="en-GB"/>
        </a:p>
      </dgm:t>
    </dgm:pt>
    <dgm:pt modelId="{E7B62147-B84F-4B2C-9FA0-9AFB42AC261D}">
      <dgm:prSet phldrT="[Text]"/>
      <dgm:spPr/>
      <dgm:t>
        <a:bodyPr/>
        <a:lstStyle/>
        <a:p>
          <a:r>
            <a:rPr lang="en-GB" smtClean="0"/>
            <a:t>No rigorous learning or evaluation strategy</a:t>
          </a:r>
          <a:endParaRPr lang="en-GB" dirty="0"/>
        </a:p>
      </dgm:t>
    </dgm:pt>
    <dgm:pt modelId="{5ECE7530-C7D9-4B57-AEC6-C7CE8CE87180}" type="parTrans" cxnId="{79BC247E-D16B-422A-B303-2F10464043BC}">
      <dgm:prSet/>
      <dgm:spPr/>
      <dgm:t>
        <a:bodyPr/>
        <a:lstStyle/>
        <a:p>
          <a:endParaRPr lang="en-GB"/>
        </a:p>
      </dgm:t>
    </dgm:pt>
    <dgm:pt modelId="{721D5550-6487-4AAE-8AA9-72FD823710DF}" type="sibTrans" cxnId="{79BC247E-D16B-422A-B303-2F10464043BC}">
      <dgm:prSet/>
      <dgm:spPr/>
      <dgm:t>
        <a:bodyPr/>
        <a:lstStyle/>
        <a:p>
          <a:endParaRPr lang="en-GB"/>
        </a:p>
      </dgm:t>
    </dgm:pt>
    <dgm:pt modelId="{60164B86-EB6F-405D-A852-F44D0867C017}">
      <dgm:prSet phldrT="[Text]"/>
      <dgm:spPr/>
      <dgm:t>
        <a:bodyPr/>
        <a:lstStyle/>
        <a:p>
          <a:r>
            <a:rPr lang="en-GB" smtClean="0"/>
            <a:t>No real “testing mindset”</a:t>
          </a:r>
          <a:endParaRPr lang="en-GB" dirty="0"/>
        </a:p>
      </dgm:t>
    </dgm:pt>
    <dgm:pt modelId="{354A4E3E-14DB-4007-8100-499C0EEB1B76}" type="parTrans" cxnId="{44EDA42C-F243-414F-B412-58808E4D1357}">
      <dgm:prSet/>
      <dgm:spPr/>
      <dgm:t>
        <a:bodyPr/>
        <a:lstStyle/>
        <a:p>
          <a:endParaRPr lang="en-GB"/>
        </a:p>
      </dgm:t>
    </dgm:pt>
    <dgm:pt modelId="{BBD5F11A-53A4-4987-9BC3-BADAAD55F394}" type="sibTrans" cxnId="{44EDA42C-F243-414F-B412-58808E4D1357}">
      <dgm:prSet/>
      <dgm:spPr/>
      <dgm:t>
        <a:bodyPr/>
        <a:lstStyle/>
        <a:p>
          <a:endParaRPr lang="en-GB"/>
        </a:p>
      </dgm:t>
    </dgm:pt>
    <dgm:pt modelId="{04FE3C50-C9C7-464B-B5D5-B6C926F06E9D}">
      <dgm:prSet phldrT="[Text]"/>
      <dgm:spPr/>
      <dgm:t>
        <a:bodyPr/>
        <a:lstStyle/>
        <a:p>
          <a:r>
            <a:rPr lang="en-GB" smtClean="0"/>
            <a:t>Sometimes but not always with  some form of control group</a:t>
          </a:r>
          <a:endParaRPr lang="en-GB" dirty="0"/>
        </a:p>
      </dgm:t>
    </dgm:pt>
    <dgm:pt modelId="{3BD7054C-1FD3-4557-90D5-455A86289952}" type="parTrans" cxnId="{0F2912C2-13FB-451B-982A-8B0E323F2BD7}">
      <dgm:prSet/>
      <dgm:spPr/>
      <dgm:t>
        <a:bodyPr/>
        <a:lstStyle/>
        <a:p>
          <a:endParaRPr lang="en-GB"/>
        </a:p>
      </dgm:t>
    </dgm:pt>
    <dgm:pt modelId="{B61B356B-FB85-480C-8C18-4B174AF542E8}" type="sibTrans" cxnId="{0F2912C2-13FB-451B-982A-8B0E323F2BD7}">
      <dgm:prSet/>
      <dgm:spPr/>
      <dgm:t>
        <a:bodyPr/>
        <a:lstStyle/>
        <a:p>
          <a:endParaRPr lang="en-GB"/>
        </a:p>
      </dgm:t>
    </dgm:pt>
    <dgm:pt modelId="{BE85DF2D-4DE3-4181-9339-2313A6F3B9CF}">
      <dgm:prSet phldrT="[Text]"/>
      <dgm:spPr/>
      <dgm:t>
        <a:bodyPr/>
        <a:lstStyle/>
        <a:p>
          <a:r>
            <a:rPr lang="en-GB" smtClean="0"/>
            <a:t>Rigorous formal research design</a:t>
          </a:r>
          <a:endParaRPr lang="en-GB" dirty="0"/>
        </a:p>
      </dgm:t>
    </dgm:pt>
    <dgm:pt modelId="{3EBFA424-33B1-4215-BD4F-347142563751}" type="parTrans" cxnId="{7D94617D-5236-426B-8CDB-BAC1398271A4}">
      <dgm:prSet/>
      <dgm:spPr/>
      <dgm:t>
        <a:bodyPr/>
        <a:lstStyle/>
        <a:p>
          <a:endParaRPr lang="en-GB"/>
        </a:p>
      </dgm:t>
    </dgm:pt>
    <dgm:pt modelId="{7281EA39-B063-4D83-B7DB-474089EA6BF1}" type="sibTrans" cxnId="{7D94617D-5236-426B-8CDB-BAC1398271A4}">
      <dgm:prSet/>
      <dgm:spPr/>
      <dgm:t>
        <a:bodyPr/>
        <a:lstStyle/>
        <a:p>
          <a:endParaRPr lang="en-GB"/>
        </a:p>
      </dgm:t>
    </dgm:pt>
    <dgm:pt modelId="{7D39D8C9-E11A-43F1-8E02-6739A968B55E}">
      <dgm:prSet phldrT="[Text]"/>
      <dgm:spPr/>
      <dgm:t>
        <a:bodyPr/>
        <a:lstStyle/>
        <a:p>
          <a:r>
            <a:rPr lang="en-GB" dirty="0" smtClean="0">
              <a:solidFill>
                <a:schemeClr val="accent4">
                  <a:lumMod val="75000"/>
                </a:schemeClr>
              </a:solidFill>
            </a:rPr>
            <a:t>Control group created by the programme manager/researcher using a lottery</a:t>
          </a:r>
          <a:endParaRPr lang="en-GB" dirty="0">
            <a:solidFill>
              <a:schemeClr val="accent4">
                <a:lumMod val="75000"/>
              </a:schemeClr>
            </a:solidFill>
          </a:endParaRPr>
        </a:p>
      </dgm:t>
    </dgm:pt>
    <dgm:pt modelId="{230A6E47-EFC5-4C89-AA71-3A451EDBD8D5}" type="parTrans" cxnId="{F9C133D5-A501-4BA7-83DD-B6166314A4D6}">
      <dgm:prSet/>
      <dgm:spPr/>
      <dgm:t>
        <a:bodyPr/>
        <a:lstStyle/>
        <a:p>
          <a:endParaRPr lang="en-GB"/>
        </a:p>
      </dgm:t>
    </dgm:pt>
    <dgm:pt modelId="{BF0815CE-E28E-4554-82B5-91B0905809F8}" type="sibTrans" cxnId="{F9C133D5-A501-4BA7-83DD-B6166314A4D6}">
      <dgm:prSet/>
      <dgm:spPr/>
      <dgm:t>
        <a:bodyPr/>
        <a:lstStyle/>
        <a:p>
          <a:endParaRPr lang="en-GB"/>
        </a:p>
      </dgm:t>
    </dgm:pt>
    <dgm:pt modelId="{5B08039D-835A-4BE0-916B-76C733F60F11}">
      <dgm:prSet phldrT="[Text]"/>
      <dgm:spPr/>
      <dgm:t>
        <a:bodyPr/>
        <a:lstStyle/>
        <a:p>
          <a:r>
            <a:rPr lang="en-GB" smtClean="0"/>
            <a:t>A “pilot”</a:t>
          </a:r>
          <a:endParaRPr lang="en-GB" dirty="0"/>
        </a:p>
      </dgm:t>
    </dgm:pt>
    <dgm:pt modelId="{2B0AB610-45EE-4DB0-8672-8AEFF30738E7}" type="parTrans" cxnId="{F109B6B7-8130-4C9F-BFDF-2C4ED7CCB485}">
      <dgm:prSet/>
      <dgm:spPr/>
      <dgm:t>
        <a:bodyPr/>
        <a:lstStyle/>
        <a:p>
          <a:endParaRPr lang="en-GB"/>
        </a:p>
      </dgm:t>
    </dgm:pt>
    <dgm:pt modelId="{B6441221-5632-4A4D-8F9E-3F6C5A3DE95D}" type="sibTrans" cxnId="{F109B6B7-8130-4C9F-BFDF-2C4ED7CCB485}">
      <dgm:prSet/>
      <dgm:spPr/>
      <dgm:t>
        <a:bodyPr/>
        <a:lstStyle/>
        <a:p>
          <a:endParaRPr lang="en-GB"/>
        </a:p>
      </dgm:t>
    </dgm:pt>
    <dgm:pt modelId="{7135F08E-5682-4A65-B6B2-80646F22694A}">
      <dgm:prSet phldrT="[Text]"/>
      <dgm:spPr/>
      <dgm:t>
        <a:bodyPr/>
        <a:lstStyle/>
        <a:p>
          <a:r>
            <a:rPr lang="en-GB" dirty="0" smtClean="0">
              <a:solidFill>
                <a:schemeClr val="accent4">
                  <a:lumMod val="75000"/>
                </a:schemeClr>
              </a:solidFill>
            </a:rPr>
            <a:t>Field vs. “lab” experiments</a:t>
          </a:r>
          <a:endParaRPr lang="en-GB" dirty="0">
            <a:solidFill>
              <a:schemeClr val="accent4">
                <a:lumMod val="75000"/>
              </a:schemeClr>
            </a:solidFill>
          </a:endParaRPr>
        </a:p>
      </dgm:t>
    </dgm:pt>
    <dgm:pt modelId="{36D1FB2D-FBDB-4F76-AAB8-08555427C3F9}" type="parTrans" cxnId="{B49B4B85-A6C0-4321-9A12-861F7D2648C3}">
      <dgm:prSet/>
      <dgm:spPr/>
      <dgm:t>
        <a:bodyPr/>
        <a:lstStyle/>
        <a:p>
          <a:endParaRPr lang="en-GB"/>
        </a:p>
      </dgm:t>
    </dgm:pt>
    <dgm:pt modelId="{149CF164-FA63-45AF-AC05-EC5F3CB958B1}" type="sibTrans" cxnId="{B49B4B85-A6C0-4321-9A12-861F7D2648C3}">
      <dgm:prSet/>
      <dgm:spPr/>
      <dgm:t>
        <a:bodyPr/>
        <a:lstStyle/>
        <a:p>
          <a:endParaRPr lang="en-GB"/>
        </a:p>
      </dgm:t>
    </dgm:pt>
    <dgm:pt modelId="{7135603F-A23B-496C-83DD-8CDEFA5BD11A}" type="pres">
      <dgm:prSet presAssocID="{E32D6EBB-E25B-45C1-9423-9461D096777E}" presName="Name0" presStyleCnt="0">
        <dgm:presLayoutVars>
          <dgm:chMax val="7"/>
          <dgm:dir/>
          <dgm:animLvl val="lvl"/>
          <dgm:resizeHandles val="exact"/>
        </dgm:presLayoutVars>
      </dgm:prSet>
      <dgm:spPr/>
      <dgm:t>
        <a:bodyPr/>
        <a:lstStyle/>
        <a:p>
          <a:endParaRPr lang="en-GB"/>
        </a:p>
      </dgm:t>
    </dgm:pt>
    <dgm:pt modelId="{9C3C204A-8004-4BAC-9E69-9809455C660D}" type="pres">
      <dgm:prSet presAssocID="{FEC10767-E03F-4554-A195-000D75F9E8DE}" presName="circle1" presStyleLbl="node1" presStyleIdx="0" presStyleCnt="3"/>
      <dgm:spPr/>
      <dgm:t>
        <a:bodyPr/>
        <a:lstStyle/>
        <a:p>
          <a:endParaRPr lang="en-GB"/>
        </a:p>
      </dgm:t>
    </dgm:pt>
    <dgm:pt modelId="{5DA494BF-228A-457D-9F3D-9DC5E877DE74}" type="pres">
      <dgm:prSet presAssocID="{FEC10767-E03F-4554-A195-000D75F9E8DE}" presName="space" presStyleCnt="0"/>
      <dgm:spPr/>
      <dgm:t>
        <a:bodyPr/>
        <a:lstStyle/>
        <a:p>
          <a:endParaRPr lang="en-GB"/>
        </a:p>
      </dgm:t>
    </dgm:pt>
    <dgm:pt modelId="{FC369E68-ACCC-4D39-BAEE-37B06065B177}" type="pres">
      <dgm:prSet presAssocID="{FEC10767-E03F-4554-A195-000D75F9E8DE}" presName="rect1" presStyleLbl="alignAcc1" presStyleIdx="0" presStyleCnt="3"/>
      <dgm:spPr/>
      <dgm:t>
        <a:bodyPr/>
        <a:lstStyle/>
        <a:p>
          <a:endParaRPr lang="en-GB"/>
        </a:p>
      </dgm:t>
    </dgm:pt>
    <dgm:pt modelId="{E173B84B-64B9-4FF9-9387-98AB95CED947}" type="pres">
      <dgm:prSet presAssocID="{FB9364C2-6949-4D74-A60B-AF21644DA1F4}" presName="vertSpace2" presStyleLbl="node1" presStyleIdx="0" presStyleCnt="3"/>
      <dgm:spPr/>
      <dgm:t>
        <a:bodyPr/>
        <a:lstStyle/>
        <a:p>
          <a:endParaRPr lang="en-GB"/>
        </a:p>
      </dgm:t>
    </dgm:pt>
    <dgm:pt modelId="{43ED509E-2C29-4E80-9A24-410AD6FF463B}" type="pres">
      <dgm:prSet presAssocID="{FB9364C2-6949-4D74-A60B-AF21644DA1F4}" presName="circle2" presStyleLbl="node1" presStyleIdx="1" presStyleCnt="3"/>
      <dgm:spPr>
        <a:solidFill>
          <a:schemeClr val="accent3"/>
        </a:solidFill>
      </dgm:spPr>
      <dgm:t>
        <a:bodyPr/>
        <a:lstStyle/>
        <a:p>
          <a:endParaRPr lang="en-GB"/>
        </a:p>
      </dgm:t>
    </dgm:pt>
    <dgm:pt modelId="{3C54F323-D6DF-45A0-BC51-80A1CC3B890C}" type="pres">
      <dgm:prSet presAssocID="{FB9364C2-6949-4D74-A60B-AF21644DA1F4}" presName="rect2" presStyleLbl="alignAcc1" presStyleIdx="1" presStyleCnt="3"/>
      <dgm:spPr/>
      <dgm:t>
        <a:bodyPr/>
        <a:lstStyle/>
        <a:p>
          <a:endParaRPr lang="en-GB"/>
        </a:p>
      </dgm:t>
    </dgm:pt>
    <dgm:pt modelId="{6DDC889B-4EEF-421B-B0D1-910E4D3C5244}" type="pres">
      <dgm:prSet presAssocID="{3B78BACA-94E4-42D5-BA6C-FC8650930D7E}" presName="vertSpace3" presStyleLbl="node1" presStyleIdx="1" presStyleCnt="3"/>
      <dgm:spPr/>
      <dgm:t>
        <a:bodyPr/>
        <a:lstStyle/>
        <a:p>
          <a:endParaRPr lang="en-GB"/>
        </a:p>
      </dgm:t>
    </dgm:pt>
    <dgm:pt modelId="{07D4EB4B-7661-44AB-8CE8-D46B08AA1A89}" type="pres">
      <dgm:prSet presAssocID="{3B78BACA-94E4-42D5-BA6C-FC8650930D7E}" presName="circle3" presStyleLbl="node1" presStyleIdx="2" presStyleCnt="3"/>
      <dgm:spPr>
        <a:solidFill>
          <a:schemeClr val="accent4"/>
        </a:solidFill>
      </dgm:spPr>
      <dgm:t>
        <a:bodyPr/>
        <a:lstStyle/>
        <a:p>
          <a:endParaRPr lang="en-GB"/>
        </a:p>
      </dgm:t>
    </dgm:pt>
    <dgm:pt modelId="{1D923317-E343-4DAD-A239-F583E9004537}" type="pres">
      <dgm:prSet presAssocID="{3B78BACA-94E4-42D5-BA6C-FC8650930D7E}" presName="rect3" presStyleLbl="alignAcc1" presStyleIdx="2" presStyleCnt="3"/>
      <dgm:spPr/>
      <dgm:t>
        <a:bodyPr/>
        <a:lstStyle/>
        <a:p>
          <a:endParaRPr lang="en-GB"/>
        </a:p>
      </dgm:t>
    </dgm:pt>
    <dgm:pt modelId="{5205C866-B1BD-4A61-8746-F23A41535D5C}" type="pres">
      <dgm:prSet presAssocID="{FEC10767-E03F-4554-A195-000D75F9E8DE}" presName="rect1ParTx" presStyleLbl="alignAcc1" presStyleIdx="2" presStyleCnt="3">
        <dgm:presLayoutVars>
          <dgm:chMax val="1"/>
          <dgm:bulletEnabled val="1"/>
        </dgm:presLayoutVars>
      </dgm:prSet>
      <dgm:spPr/>
      <dgm:t>
        <a:bodyPr/>
        <a:lstStyle/>
        <a:p>
          <a:endParaRPr lang="en-GB"/>
        </a:p>
      </dgm:t>
    </dgm:pt>
    <dgm:pt modelId="{B7469C79-D446-430A-9D55-9FB394E1E4F1}" type="pres">
      <dgm:prSet presAssocID="{FEC10767-E03F-4554-A195-000D75F9E8DE}" presName="rect1ChTx" presStyleLbl="alignAcc1" presStyleIdx="2" presStyleCnt="3">
        <dgm:presLayoutVars>
          <dgm:bulletEnabled val="1"/>
        </dgm:presLayoutVars>
      </dgm:prSet>
      <dgm:spPr/>
      <dgm:t>
        <a:bodyPr/>
        <a:lstStyle/>
        <a:p>
          <a:endParaRPr lang="en-GB"/>
        </a:p>
      </dgm:t>
    </dgm:pt>
    <dgm:pt modelId="{4A686B76-28F4-4C6F-8C3D-7BDA02254CB7}" type="pres">
      <dgm:prSet presAssocID="{FB9364C2-6949-4D74-A60B-AF21644DA1F4}" presName="rect2ParTx" presStyleLbl="alignAcc1" presStyleIdx="2" presStyleCnt="3">
        <dgm:presLayoutVars>
          <dgm:chMax val="1"/>
          <dgm:bulletEnabled val="1"/>
        </dgm:presLayoutVars>
      </dgm:prSet>
      <dgm:spPr/>
      <dgm:t>
        <a:bodyPr/>
        <a:lstStyle/>
        <a:p>
          <a:endParaRPr lang="en-GB"/>
        </a:p>
      </dgm:t>
    </dgm:pt>
    <dgm:pt modelId="{7AD091C7-CD76-4DEC-AF26-78F8A7472EA9}" type="pres">
      <dgm:prSet presAssocID="{FB9364C2-6949-4D74-A60B-AF21644DA1F4}" presName="rect2ChTx" presStyleLbl="alignAcc1" presStyleIdx="2" presStyleCnt="3">
        <dgm:presLayoutVars>
          <dgm:bulletEnabled val="1"/>
        </dgm:presLayoutVars>
      </dgm:prSet>
      <dgm:spPr/>
      <dgm:t>
        <a:bodyPr/>
        <a:lstStyle/>
        <a:p>
          <a:endParaRPr lang="en-GB"/>
        </a:p>
      </dgm:t>
    </dgm:pt>
    <dgm:pt modelId="{28FFB4E0-87BB-49D4-AF02-5A64B3541E68}" type="pres">
      <dgm:prSet presAssocID="{3B78BACA-94E4-42D5-BA6C-FC8650930D7E}" presName="rect3ParTx" presStyleLbl="alignAcc1" presStyleIdx="2" presStyleCnt="3">
        <dgm:presLayoutVars>
          <dgm:chMax val="1"/>
          <dgm:bulletEnabled val="1"/>
        </dgm:presLayoutVars>
      </dgm:prSet>
      <dgm:spPr/>
      <dgm:t>
        <a:bodyPr/>
        <a:lstStyle/>
        <a:p>
          <a:endParaRPr lang="en-GB"/>
        </a:p>
      </dgm:t>
    </dgm:pt>
    <dgm:pt modelId="{DF7ABC6B-A2A3-4D18-B3A5-977EAAD4EF04}" type="pres">
      <dgm:prSet presAssocID="{3B78BACA-94E4-42D5-BA6C-FC8650930D7E}" presName="rect3ChTx" presStyleLbl="alignAcc1" presStyleIdx="2" presStyleCnt="3">
        <dgm:presLayoutVars>
          <dgm:bulletEnabled val="1"/>
        </dgm:presLayoutVars>
      </dgm:prSet>
      <dgm:spPr/>
      <dgm:t>
        <a:bodyPr/>
        <a:lstStyle/>
        <a:p>
          <a:endParaRPr lang="en-GB"/>
        </a:p>
      </dgm:t>
    </dgm:pt>
  </dgm:ptLst>
  <dgm:cxnLst>
    <dgm:cxn modelId="{FBD7F41A-744F-43C5-BF0B-78E3AA1FDFA2}" type="presOf" srcId="{FEC10767-E03F-4554-A195-000D75F9E8DE}" destId="{FC369E68-ACCC-4D39-BAEE-37B06065B177}" srcOrd="0" destOrd="0" presId="urn:microsoft.com/office/officeart/2005/8/layout/target3"/>
    <dgm:cxn modelId="{434C8EC3-D453-4AF0-A007-9FB998400E31}" type="presOf" srcId="{3EFC2932-A72A-4E15-803A-F1CC35562C35}" destId="{DF7ABC6B-A2A3-4D18-B3A5-977EAAD4EF04}" srcOrd="0" destOrd="0" presId="urn:microsoft.com/office/officeart/2005/8/layout/target3"/>
    <dgm:cxn modelId="{3A14C3F1-07CF-4FF3-997B-10A53EF1695B}" type="presOf" srcId="{60164B86-EB6F-405D-A852-F44D0867C017}" destId="{B7469C79-D446-430A-9D55-9FB394E1E4F1}" srcOrd="0" destOrd="1" presId="urn:microsoft.com/office/officeart/2005/8/layout/target3"/>
    <dgm:cxn modelId="{7D94617D-5236-426B-8CDB-BAC1398271A4}" srcId="{FB9364C2-6949-4D74-A60B-AF21644DA1F4}" destId="{BE85DF2D-4DE3-4181-9339-2313A6F3B9CF}" srcOrd="0" destOrd="0" parTransId="{3EBFA424-33B1-4215-BD4F-347142563751}" sibTransId="{7281EA39-B063-4D83-B7DB-474089EA6BF1}"/>
    <dgm:cxn modelId="{7800C639-9774-47E5-BF48-97BB9A9A8594}" srcId="{FB9364C2-6949-4D74-A60B-AF21644DA1F4}" destId="{CFD67F6C-4221-4F61-A937-C2835BC03CBE}" srcOrd="1" destOrd="0" parTransId="{3DA45EC0-9CA9-41D7-A7AC-878EF7DB1DD5}" sibTransId="{55B13B62-B12A-4743-85C8-77D1099BEA99}"/>
    <dgm:cxn modelId="{B49B4B85-A6C0-4321-9A12-861F7D2648C3}" srcId="{3B78BACA-94E4-42D5-BA6C-FC8650930D7E}" destId="{7135F08E-5682-4A65-B6B2-80646F22694A}" srcOrd="2" destOrd="0" parTransId="{36D1FB2D-FBDB-4F76-AAB8-08555427C3F9}" sibTransId="{149CF164-FA63-45AF-AC05-EC5F3CB958B1}"/>
    <dgm:cxn modelId="{BF8B74ED-DF5D-4D48-A2A2-62F92E26A492}" type="presOf" srcId="{FB9364C2-6949-4D74-A60B-AF21644DA1F4}" destId="{3C54F323-D6DF-45A0-BC51-80A1CC3B890C}" srcOrd="0" destOrd="0" presId="urn:microsoft.com/office/officeart/2005/8/layout/target3"/>
    <dgm:cxn modelId="{CE795DC4-EC50-4039-BC63-65622B8D9FB5}" type="presOf" srcId="{3B78BACA-94E4-42D5-BA6C-FC8650930D7E}" destId="{28FFB4E0-87BB-49D4-AF02-5A64B3541E68}" srcOrd="1" destOrd="0" presId="urn:microsoft.com/office/officeart/2005/8/layout/target3"/>
    <dgm:cxn modelId="{89FE99A4-46B1-4F02-BB33-FAEAC17FF3DC}" type="presOf" srcId="{3B78BACA-94E4-42D5-BA6C-FC8650930D7E}" destId="{1D923317-E343-4DAD-A239-F583E9004537}" srcOrd="0" destOrd="0" presId="urn:microsoft.com/office/officeart/2005/8/layout/target3"/>
    <dgm:cxn modelId="{C5327F5D-9F01-422F-A312-62834FC2B03C}" type="presOf" srcId="{CFD67F6C-4221-4F61-A937-C2835BC03CBE}" destId="{7AD091C7-CD76-4DEC-AF26-78F8A7472EA9}" srcOrd="0" destOrd="1" presId="urn:microsoft.com/office/officeart/2005/8/layout/target3"/>
    <dgm:cxn modelId="{4A6E5390-13B3-43AC-A36C-C54B377064B7}" srcId="{E32D6EBB-E25B-45C1-9423-9461D096777E}" destId="{3B78BACA-94E4-42D5-BA6C-FC8650930D7E}" srcOrd="2" destOrd="0" parTransId="{8FCCDCA1-B378-4F6E-9BCA-46138FF90AFC}" sibTransId="{E75E71A5-394D-4B27-8FA1-ECBBF8DB8B5A}"/>
    <dgm:cxn modelId="{01C1F046-196F-4B9D-86E1-CEC86D8B9559}" srcId="{3B78BACA-94E4-42D5-BA6C-FC8650930D7E}" destId="{35FE7256-BE92-460C-B527-8F4AA58A7CD3}" srcOrd="3" destOrd="0" parTransId="{C0349B05-1215-4383-AA87-596B0A8B3094}" sibTransId="{6C0C8837-E86A-4B65-8FB4-C070F8ECD2C5}"/>
    <dgm:cxn modelId="{0F2912C2-13FB-451B-982A-8B0E323F2BD7}" srcId="{FB9364C2-6949-4D74-A60B-AF21644DA1F4}" destId="{04FE3C50-C9C7-464B-B5D5-B6C926F06E9D}" srcOrd="3" destOrd="0" parTransId="{3BD7054C-1FD3-4557-90D5-455A86289952}" sibTransId="{B61B356B-FB85-480C-8C18-4B174AF542E8}"/>
    <dgm:cxn modelId="{F109B6B7-8130-4C9F-BFDF-2C4ED7CCB485}" srcId="{FEC10767-E03F-4554-A195-000D75F9E8DE}" destId="{5B08039D-835A-4BE0-916B-76C733F60F11}" srcOrd="2" destOrd="0" parTransId="{2B0AB610-45EE-4DB0-8672-8AEFF30738E7}" sibTransId="{B6441221-5632-4A4D-8F9E-3F6C5A3DE95D}"/>
    <dgm:cxn modelId="{BC605E7A-C310-4439-9ECE-C5A4F80FE06E}" srcId="{3B78BACA-94E4-42D5-BA6C-FC8650930D7E}" destId="{3EFC2932-A72A-4E15-803A-F1CC35562C35}" srcOrd="0" destOrd="0" parTransId="{CEA3AC45-17D1-4ED6-9FDC-89CC034F21FC}" sibTransId="{C7E2B7B3-83C0-43B2-833D-CBC43A0CC799}"/>
    <dgm:cxn modelId="{0527C71E-C998-4FC3-AA3F-B878894593A9}" srcId="{E32D6EBB-E25B-45C1-9423-9461D096777E}" destId="{FB9364C2-6949-4D74-A60B-AF21644DA1F4}" srcOrd="1" destOrd="0" parTransId="{B24652F4-80A4-4B5C-9A6E-5171A49BE284}" sibTransId="{D74A360E-93B2-43D5-961D-615F4D9DF7A6}"/>
    <dgm:cxn modelId="{12DF35EC-E03D-4536-9ED5-270E741AD22E}" type="presOf" srcId="{04FE3C50-C9C7-464B-B5D5-B6C926F06E9D}" destId="{7AD091C7-CD76-4DEC-AF26-78F8A7472EA9}" srcOrd="0" destOrd="3" presId="urn:microsoft.com/office/officeart/2005/8/layout/target3"/>
    <dgm:cxn modelId="{7477CDF4-C992-4193-9595-5338B1F1A302}" srcId="{E32D6EBB-E25B-45C1-9423-9461D096777E}" destId="{FEC10767-E03F-4554-A195-000D75F9E8DE}" srcOrd="0" destOrd="0" parTransId="{B4230146-FF76-459D-89AD-95C3E1A81DF4}" sibTransId="{5668397C-75D1-480D-9F7A-00AF6C9DDC9F}"/>
    <dgm:cxn modelId="{5C50F6AD-6550-4C77-9038-C0CC5B0E91FF}" type="presOf" srcId="{FEC10767-E03F-4554-A195-000D75F9E8DE}" destId="{5205C866-B1BD-4A61-8746-F23A41535D5C}" srcOrd="1" destOrd="0" presId="urn:microsoft.com/office/officeart/2005/8/layout/target3"/>
    <dgm:cxn modelId="{A6956E8B-4B40-4408-8586-DB90C38D0F3D}" type="presOf" srcId="{35FE7256-BE92-460C-B527-8F4AA58A7CD3}" destId="{DF7ABC6B-A2A3-4D18-B3A5-977EAAD4EF04}" srcOrd="0" destOrd="3" presId="urn:microsoft.com/office/officeart/2005/8/layout/target3"/>
    <dgm:cxn modelId="{85C60C2E-7A7A-442F-8E50-91EE755BE56A}" type="presOf" srcId="{FB9364C2-6949-4D74-A60B-AF21644DA1F4}" destId="{4A686B76-28F4-4C6F-8C3D-7BDA02254CB7}" srcOrd="1" destOrd="0" presId="urn:microsoft.com/office/officeart/2005/8/layout/target3"/>
    <dgm:cxn modelId="{79FB7CB8-2EA1-4902-8E5F-E6E4184B133E}" type="presOf" srcId="{BE85DF2D-4DE3-4181-9339-2313A6F3B9CF}" destId="{7AD091C7-CD76-4DEC-AF26-78F8A7472EA9}" srcOrd="0" destOrd="0" presId="urn:microsoft.com/office/officeart/2005/8/layout/target3"/>
    <dgm:cxn modelId="{C4BFD20E-16E1-48E7-9A64-B40E29A4D13D}" type="presOf" srcId="{E7B62147-B84F-4B2C-9FA0-9AFB42AC261D}" destId="{B7469C79-D446-430A-9D55-9FB394E1E4F1}" srcOrd="0" destOrd="0" presId="urn:microsoft.com/office/officeart/2005/8/layout/target3"/>
    <dgm:cxn modelId="{F9C133D5-A501-4BA7-83DD-B6166314A4D6}" srcId="{3B78BACA-94E4-42D5-BA6C-FC8650930D7E}" destId="{7D39D8C9-E11A-43F1-8E02-6739A968B55E}" srcOrd="1" destOrd="0" parTransId="{230A6E47-EFC5-4C89-AA71-3A451EDBD8D5}" sibTransId="{BF0815CE-E28E-4554-82B5-91B0905809F8}"/>
    <dgm:cxn modelId="{F27DEBEA-3DAB-487F-AC33-5E990296C301}" type="presOf" srcId="{48918FE2-7AB6-4EBE-B82B-FB08927B39F1}" destId="{7AD091C7-CD76-4DEC-AF26-78F8A7472EA9}" srcOrd="0" destOrd="2" presId="urn:microsoft.com/office/officeart/2005/8/layout/target3"/>
    <dgm:cxn modelId="{CD00F917-77FD-4237-AFF0-45D22BA05CCF}" type="presOf" srcId="{E32D6EBB-E25B-45C1-9423-9461D096777E}" destId="{7135603F-A23B-496C-83DD-8CDEFA5BD11A}" srcOrd="0" destOrd="0" presId="urn:microsoft.com/office/officeart/2005/8/layout/target3"/>
    <dgm:cxn modelId="{CE923C8C-9B26-420E-AC81-508E9C757336}" srcId="{FB9364C2-6949-4D74-A60B-AF21644DA1F4}" destId="{48918FE2-7AB6-4EBE-B82B-FB08927B39F1}" srcOrd="2" destOrd="0" parTransId="{6A1C3C17-AEB2-4F99-8657-0CE4623775E1}" sibTransId="{374CE3DA-E2FC-4847-BF4B-422EEDF8211D}"/>
    <dgm:cxn modelId="{4A50E206-F640-4109-9F0B-4B964EF6F4BA}" type="presOf" srcId="{7135F08E-5682-4A65-B6B2-80646F22694A}" destId="{DF7ABC6B-A2A3-4D18-B3A5-977EAAD4EF04}" srcOrd="0" destOrd="2" presId="urn:microsoft.com/office/officeart/2005/8/layout/target3"/>
    <dgm:cxn modelId="{79BC247E-D16B-422A-B303-2F10464043BC}" srcId="{FEC10767-E03F-4554-A195-000D75F9E8DE}" destId="{E7B62147-B84F-4B2C-9FA0-9AFB42AC261D}" srcOrd="0" destOrd="0" parTransId="{5ECE7530-C7D9-4B57-AEC6-C7CE8CE87180}" sibTransId="{721D5550-6487-4AAE-8AA9-72FD823710DF}"/>
    <dgm:cxn modelId="{44EDA42C-F243-414F-B412-58808E4D1357}" srcId="{FEC10767-E03F-4554-A195-000D75F9E8DE}" destId="{60164B86-EB6F-405D-A852-F44D0867C017}" srcOrd="1" destOrd="0" parTransId="{354A4E3E-14DB-4007-8100-499C0EEB1B76}" sibTransId="{BBD5F11A-53A4-4987-9BC3-BADAAD55F394}"/>
    <dgm:cxn modelId="{549364F2-46EF-43A7-B6E1-ABD76C225A5F}" type="presOf" srcId="{5B08039D-835A-4BE0-916B-76C733F60F11}" destId="{B7469C79-D446-430A-9D55-9FB394E1E4F1}" srcOrd="0" destOrd="2" presId="urn:microsoft.com/office/officeart/2005/8/layout/target3"/>
    <dgm:cxn modelId="{FB77345C-387F-410E-ACCD-2C318BA53116}" type="presOf" srcId="{7D39D8C9-E11A-43F1-8E02-6739A968B55E}" destId="{DF7ABC6B-A2A3-4D18-B3A5-977EAAD4EF04}" srcOrd="0" destOrd="1" presId="urn:microsoft.com/office/officeart/2005/8/layout/target3"/>
    <dgm:cxn modelId="{E9E93F50-DB0D-4FF6-89F8-979CB3C13B6D}" type="presParOf" srcId="{7135603F-A23B-496C-83DD-8CDEFA5BD11A}" destId="{9C3C204A-8004-4BAC-9E69-9809455C660D}" srcOrd="0" destOrd="0" presId="urn:microsoft.com/office/officeart/2005/8/layout/target3"/>
    <dgm:cxn modelId="{C8CFFC63-9CD1-432B-913B-E8D60526282D}" type="presParOf" srcId="{7135603F-A23B-496C-83DD-8CDEFA5BD11A}" destId="{5DA494BF-228A-457D-9F3D-9DC5E877DE74}" srcOrd="1" destOrd="0" presId="urn:microsoft.com/office/officeart/2005/8/layout/target3"/>
    <dgm:cxn modelId="{D1E5A8F8-DC82-47C9-AA8B-E0706D6DEBA1}" type="presParOf" srcId="{7135603F-A23B-496C-83DD-8CDEFA5BD11A}" destId="{FC369E68-ACCC-4D39-BAEE-37B06065B177}" srcOrd="2" destOrd="0" presId="urn:microsoft.com/office/officeart/2005/8/layout/target3"/>
    <dgm:cxn modelId="{8424725A-1650-4BD3-A10A-AE8DDBECC7E3}" type="presParOf" srcId="{7135603F-A23B-496C-83DD-8CDEFA5BD11A}" destId="{E173B84B-64B9-4FF9-9387-98AB95CED947}" srcOrd="3" destOrd="0" presId="urn:microsoft.com/office/officeart/2005/8/layout/target3"/>
    <dgm:cxn modelId="{16C8D652-7C1F-4BE3-B43C-1AB451983957}" type="presParOf" srcId="{7135603F-A23B-496C-83DD-8CDEFA5BD11A}" destId="{43ED509E-2C29-4E80-9A24-410AD6FF463B}" srcOrd="4" destOrd="0" presId="urn:microsoft.com/office/officeart/2005/8/layout/target3"/>
    <dgm:cxn modelId="{422EB1F9-9504-4F04-9D82-C382E08E3A0B}" type="presParOf" srcId="{7135603F-A23B-496C-83DD-8CDEFA5BD11A}" destId="{3C54F323-D6DF-45A0-BC51-80A1CC3B890C}" srcOrd="5" destOrd="0" presId="urn:microsoft.com/office/officeart/2005/8/layout/target3"/>
    <dgm:cxn modelId="{3E9F4E5C-063F-4BFC-8D2B-AF301707368D}" type="presParOf" srcId="{7135603F-A23B-496C-83DD-8CDEFA5BD11A}" destId="{6DDC889B-4EEF-421B-B0D1-910E4D3C5244}" srcOrd="6" destOrd="0" presId="urn:microsoft.com/office/officeart/2005/8/layout/target3"/>
    <dgm:cxn modelId="{3D7089DA-7632-4AE8-9A93-60E27A7E848F}" type="presParOf" srcId="{7135603F-A23B-496C-83DD-8CDEFA5BD11A}" destId="{07D4EB4B-7661-44AB-8CE8-D46B08AA1A89}" srcOrd="7" destOrd="0" presId="urn:microsoft.com/office/officeart/2005/8/layout/target3"/>
    <dgm:cxn modelId="{EEDE5523-D9A5-4F6D-91A2-FB55CADCF5DD}" type="presParOf" srcId="{7135603F-A23B-496C-83DD-8CDEFA5BD11A}" destId="{1D923317-E343-4DAD-A239-F583E9004537}" srcOrd="8" destOrd="0" presId="urn:microsoft.com/office/officeart/2005/8/layout/target3"/>
    <dgm:cxn modelId="{D10BFC31-DF2B-489F-8229-C43E45A6E332}" type="presParOf" srcId="{7135603F-A23B-496C-83DD-8CDEFA5BD11A}" destId="{5205C866-B1BD-4A61-8746-F23A41535D5C}" srcOrd="9" destOrd="0" presId="urn:microsoft.com/office/officeart/2005/8/layout/target3"/>
    <dgm:cxn modelId="{3FDF3269-277E-4FA7-8944-CDA859966FC9}" type="presParOf" srcId="{7135603F-A23B-496C-83DD-8CDEFA5BD11A}" destId="{B7469C79-D446-430A-9D55-9FB394E1E4F1}" srcOrd="10" destOrd="0" presId="urn:microsoft.com/office/officeart/2005/8/layout/target3"/>
    <dgm:cxn modelId="{7E5ABA64-8341-436A-BE72-490BBA0796B2}" type="presParOf" srcId="{7135603F-A23B-496C-83DD-8CDEFA5BD11A}" destId="{4A686B76-28F4-4C6F-8C3D-7BDA02254CB7}" srcOrd="11" destOrd="0" presId="urn:microsoft.com/office/officeart/2005/8/layout/target3"/>
    <dgm:cxn modelId="{1FD90447-26B5-4F83-91E8-E352969A05F7}" type="presParOf" srcId="{7135603F-A23B-496C-83DD-8CDEFA5BD11A}" destId="{7AD091C7-CD76-4DEC-AF26-78F8A7472EA9}" srcOrd="12" destOrd="0" presId="urn:microsoft.com/office/officeart/2005/8/layout/target3"/>
    <dgm:cxn modelId="{4CCC1F14-9ACE-41F1-9D42-3E68B0715D9E}" type="presParOf" srcId="{7135603F-A23B-496C-83DD-8CDEFA5BD11A}" destId="{28FFB4E0-87BB-49D4-AF02-5A64B3541E68}" srcOrd="13" destOrd="0" presId="urn:microsoft.com/office/officeart/2005/8/layout/target3"/>
    <dgm:cxn modelId="{441949C6-E5AF-4ECB-9CA2-664262C196D0}" type="presParOf" srcId="{7135603F-A23B-496C-83DD-8CDEFA5BD11A}" destId="{DF7ABC6B-A2A3-4D18-B3A5-977EAAD4EF04}"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1A60CC-C264-4897-99F7-264DEE1E743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B9F0BF13-C272-4FE2-B85A-4EF5F27EA7F7}">
      <dgm:prSet phldrT="[Text]"/>
      <dgm:spPr/>
      <dgm:t>
        <a:bodyPr/>
        <a:lstStyle/>
        <a:p>
          <a:r>
            <a:rPr lang="en-GB" dirty="0" smtClean="0"/>
            <a:t>Governments</a:t>
          </a:r>
          <a:endParaRPr lang="en-GB" dirty="0"/>
        </a:p>
      </dgm:t>
    </dgm:pt>
    <dgm:pt modelId="{FDC7EA7B-19F8-4E9A-A1EF-6A70C6A1BAFE}" type="parTrans" cxnId="{C11F8E1D-21ED-486A-ADAB-9354F9F37E0B}">
      <dgm:prSet/>
      <dgm:spPr/>
      <dgm:t>
        <a:bodyPr/>
        <a:lstStyle/>
        <a:p>
          <a:endParaRPr lang="en-GB"/>
        </a:p>
      </dgm:t>
    </dgm:pt>
    <dgm:pt modelId="{4F017937-5C69-4AEE-974C-3153D6A836AE}" type="sibTrans" cxnId="{C11F8E1D-21ED-486A-ADAB-9354F9F37E0B}">
      <dgm:prSet/>
      <dgm:spPr/>
      <dgm:t>
        <a:bodyPr/>
        <a:lstStyle/>
        <a:p>
          <a:endParaRPr lang="en-GB"/>
        </a:p>
      </dgm:t>
    </dgm:pt>
    <dgm:pt modelId="{11C4CEF5-CF55-4560-8831-FDDDBC27AB60}">
      <dgm:prSet phldrT="[Text]"/>
      <dgm:spPr/>
      <dgm:t>
        <a:bodyPr/>
        <a:lstStyle/>
        <a:p>
          <a:r>
            <a:rPr lang="en-GB" dirty="0" smtClean="0"/>
            <a:t>Researchers</a:t>
          </a:r>
          <a:endParaRPr lang="en-GB" dirty="0"/>
        </a:p>
      </dgm:t>
    </dgm:pt>
    <dgm:pt modelId="{6936DC91-EA22-46B4-B95F-E30CFE3BE92F}" type="parTrans" cxnId="{46397FE0-63F5-4249-8ACD-1FF43B5EDE04}">
      <dgm:prSet/>
      <dgm:spPr/>
      <dgm:t>
        <a:bodyPr/>
        <a:lstStyle/>
        <a:p>
          <a:endParaRPr lang="en-GB"/>
        </a:p>
      </dgm:t>
    </dgm:pt>
    <dgm:pt modelId="{DDE320DD-6CAB-4E6A-BDAB-884D387B8AB9}" type="sibTrans" cxnId="{46397FE0-63F5-4249-8ACD-1FF43B5EDE04}">
      <dgm:prSet/>
      <dgm:spPr/>
      <dgm:t>
        <a:bodyPr/>
        <a:lstStyle/>
        <a:p>
          <a:endParaRPr lang="en-GB"/>
        </a:p>
      </dgm:t>
    </dgm:pt>
    <dgm:pt modelId="{6D7546AA-8DFC-4DC8-8220-CAAA2F0C425C}">
      <dgm:prSet phldrT="[Text]" custT="1"/>
      <dgm:spPr/>
      <dgm:t>
        <a:bodyPr/>
        <a:lstStyle/>
        <a:p>
          <a:r>
            <a:rPr lang="en-GB" sz="1800" dirty="0" smtClean="0"/>
            <a:t>Lack of sufficient examples showcasing their feasibility and value have made governments and intermediary organizations very reluctant to consider using RCTs in this area</a:t>
          </a:r>
          <a:endParaRPr lang="en-GB" sz="1800" dirty="0"/>
        </a:p>
      </dgm:t>
    </dgm:pt>
    <dgm:pt modelId="{32B3B67E-E633-482A-BD1E-FABDAA150E8C}" type="parTrans" cxnId="{3CAF08E1-9ECF-417A-83AF-4F2C558A18FD}">
      <dgm:prSet/>
      <dgm:spPr/>
      <dgm:t>
        <a:bodyPr/>
        <a:lstStyle/>
        <a:p>
          <a:endParaRPr lang="en-GB"/>
        </a:p>
      </dgm:t>
    </dgm:pt>
    <dgm:pt modelId="{1388A082-51A6-4338-B936-9176252DF6D1}" type="sibTrans" cxnId="{3CAF08E1-9ECF-417A-83AF-4F2C558A18FD}">
      <dgm:prSet/>
      <dgm:spPr/>
      <dgm:t>
        <a:bodyPr/>
        <a:lstStyle/>
        <a:p>
          <a:endParaRPr lang="en-GB"/>
        </a:p>
      </dgm:t>
    </dgm:pt>
    <dgm:pt modelId="{7FDA9BFD-238A-43E6-B583-3838C69F555F}">
      <dgm:prSet phldrT="[Text]"/>
      <dgm:spPr/>
      <dgm:t>
        <a:bodyPr/>
        <a:lstStyle/>
        <a:p>
          <a:r>
            <a:rPr lang="en-GB" dirty="0" smtClean="0"/>
            <a:t>Missing networks</a:t>
          </a:r>
          <a:endParaRPr lang="en-GB" dirty="0"/>
        </a:p>
      </dgm:t>
    </dgm:pt>
    <dgm:pt modelId="{43147CE6-F468-4F3F-A5B8-13E8806319FA}" type="parTrans" cxnId="{5D69A701-E815-4CBA-91FA-02F02B14664F}">
      <dgm:prSet/>
      <dgm:spPr/>
      <dgm:t>
        <a:bodyPr/>
        <a:lstStyle/>
        <a:p>
          <a:endParaRPr lang="en-GB"/>
        </a:p>
      </dgm:t>
    </dgm:pt>
    <dgm:pt modelId="{B01DE63E-800E-4935-8133-CDE5F06A8911}" type="sibTrans" cxnId="{5D69A701-E815-4CBA-91FA-02F02B14664F}">
      <dgm:prSet/>
      <dgm:spPr/>
      <dgm:t>
        <a:bodyPr/>
        <a:lstStyle/>
        <a:p>
          <a:endParaRPr lang="en-GB"/>
        </a:p>
      </dgm:t>
    </dgm:pt>
    <dgm:pt modelId="{201B7CB9-3338-48C3-A4BC-5F4841F61EC0}">
      <dgm:prSet phldrT="[Text]" custT="1"/>
      <dgm:spPr/>
      <dgm:t>
        <a:bodyPr/>
        <a:lstStyle/>
        <a:p>
          <a:r>
            <a:rPr lang="en-GB" sz="1800" dirty="0" smtClean="0"/>
            <a:t>Very few academic researchers in related fields have developed the capabilities and required support infrastructure necessary to set up and run experiments</a:t>
          </a:r>
          <a:endParaRPr lang="en-GB" sz="1800" dirty="0"/>
        </a:p>
      </dgm:t>
    </dgm:pt>
    <dgm:pt modelId="{48F00CFA-5DF6-4152-9F4F-18101F8B956F}" type="parTrans" cxnId="{40C055AD-B2E9-4037-AB0F-6341E3720523}">
      <dgm:prSet/>
      <dgm:spPr/>
      <dgm:t>
        <a:bodyPr/>
        <a:lstStyle/>
        <a:p>
          <a:endParaRPr lang="en-GB"/>
        </a:p>
      </dgm:t>
    </dgm:pt>
    <dgm:pt modelId="{4579D2E1-10DC-4E59-A4B7-25FF9B144C0F}" type="sibTrans" cxnId="{40C055AD-B2E9-4037-AB0F-6341E3720523}">
      <dgm:prSet/>
      <dgm:spPr/>
      <dgm:t>
        <a:bodyPr/>
        <a:lstStyle/>
        <a:p>
          <a:endParaRPr lang="en-GB"/>
        </a:p>
      </dgm:t>
    </dgm:pt>
    <dgm:pt modelId="{64D7A1C8-3C7F-4D3E-BE99-F571B81E2511}">
      <dgm:prSet phldrT="[Text]" custT="1"/>
      <dgm:spPr/>
      <dgm:t>
        <a:bodyPr/>
        <a:lstStyle/>
        <a:p>
          <a:r>
            <a:rPr lang="en-GB" sz="1800" dirty="0" smtClean="0"/>
            <a:t>The networks between researchers and practitioners are missing, so even when they would be interested in collaborating on an RCT, they typically don’t know how to find each other</a:t>
          </a:r>
          <a:endParaRPr lang="en-GB" sz="1800" dirty="0"/>
        </a:p>
      </dgm:t>
    </dgm:pt>
    <dgm:pt modelId="{B04A19F5-68D5-424E-B25B-A303886EFCDE}" type="parTrans" cxnId="{AF4F753A-2D0F-4F61-84DE-F523F4FF3D80}">
      <dgm:prSet/>
      <dgm:spPr/>
      <dgm:t>
        <a:bodyPr/>
        <a:lstStyle/>
        <a:p>
          <a:endParaRPr lang="en-GB"/>
        </a:p>
      </dgm:t>
    </dgm:pt>
    <dgm:pt modelId="{7D2FEE3E-2405-4AED-ACFA-533EAB9DA280}" type="sibTrans" cxnId="{AF4F753A-2D0F-4F61-84DE-F523F4FF3D80}">
      <dgm:prSet/>
      <dgm:spPr/>
      <dgm:t>
        <a:bodyPr/>
        <a:lstStyle/>
        <a:p>
          <a:endParaRPr lang="en-GB"/>
        </a:p>
      </dgm:t>
    </dgm:pt>
    <dgm:pt modelId="{D97C6998-852B-4C13-92CD-2188B4ABE43B}">
      <dgm:prSet phldrT="[Text]"/>
      <dgm:spPr/>
      <dgm:t>
        <a:bodyPr/>
        <a:lstStyle/>
        <a:p>
          <a:r>
            <a:rPr lang="en-GB" dirty="0" smtClean="0"/>
            <a:t>Insufficient knowledge</a:t>
          </a:r>
          <a:endParaRPr lang="en-GB" dirty="0"/>
        </a:p>
      </dgm:t>
    </dgm:pt>
    <dgm:pt modelId="{7E6F930A-53F7-4159-889B-F8CE293CE1BA}" type="parTrans" cxnId="{891E5862-6132-4550-91FC-B949B2790D95}">
      <dgm:prSet/>
      <dgm:spPr/>
      <dgm:t>
        <a:bodyPr/>
        <a:lstStyle/>
        <a:p>
          <a:endParaRPr lang="en-GB"/>
        </a:p>
      </dgm:t>
    </dgm:pt>
    <dgm:pt modelId="{15E99EF0-D2A3-4716-A680-140F1C70D130}" type="sibTrans" cxnId="{891E5862-6132-4550-91FC-B949B2790D95}">
      <dgm:prSet/>
      <dgm:spPr/>
      <dgm:t>
        <a:bodyPr/>
        <a:lstStyle/>
        <a:p>
          <a:endParaRPr lang="en-GB"/>
        </a:p>
      </dgm:t>
    </dgm:pt>
    <dgm:pt modelId="{2128B86D-61AB-4CF1-B842-18D409ABDA03}">
      <dgm:prSet phldrT="[Text]" custT="1"/>
      <dgm:spPr/>
      <dgm:t>
        <a:bodyPr/>
        <a:lstStyle/>
        <a:p>
          <a:r>
            <a:rPr lang="en-GB" sz="1800" dirty="0" smtClean="0"/>
            <a:t>There is insufficient knowledge about when is appropriate and feasible to use RCTs in this domain, and a widely-held misperception that RCTs need to be expensive</a:t>
          </a:r>
          <a:endParaRPr lang="en-GB" sz="1800" dirty="0"/>
        </a:p>
      </dgm:t>
    </dgm:pt>
    <dgm:pt modelId="{2CE0666D-5348-44C4-83C9-45BC73F7204E}" type="parTrans" cxnId="{87ECB370-54FF-46F9-8EA2-3529E8DF923C}">
      <dgm:prSet/>
      <dgm:spPr/>
      <dgm:t>
        <a:bodyPr/>
        <a:lstStyle/>
        <a:p>
          <a:endParaRPr lang="en-GB"/>
        </a:p>
      </dgm:t>
    </dgm:pt>
    <dgm:pt modelId="{1C7FE0A2-2EAA-4DC9-B142-E531EB237155}" type="sibTrans" cxnId="{87ECB370-54FF-46F9-8EA2-3529E8DF923C}">
      <dgm:prSet/>
      <dgm:spPr/>
      <dgm:t>
        <a:bodyPr/>
        <a:lstStyle/>
        <a:p>
          <a:endParaRPr lang="en-GB"/>
        </a:p>
      </dgm:t>
    </dgm:pt>
    <dgm:pt modelId="{80AB92BA-BF47-4CBA-8195-09ECEF85C59F}" type="pres">
      <dgm:prSet presAssocID="{D61A60CC-C264-4897-99F7-264DEE1E743E}" presName="Name0" presStyleCnt="0">
        <dgm:presLayoutVars>
          <dgm:dir/>
          <dgm:animLvl val="lvl"/>
          <dgm:resizeHandles val="exact"/>
        </dgm:presLayoutVars>
      </dgm:prSet>
      <dgm:spPr/>
      <dgm:t>
        <a:bodyPr/>
        <a:lstStyle/>
        <a:p>
          <a:endParaRPr lang="en-GB"/>
        </a:p>
      </dgm:t>
    </dgm:pt>
    <dgm:pt modelId="{E3210914-F926-471D-AD1C-486ABE2C44E5}" type="pres">
      <dgm:prSet presAssocID="{B9F0BF13-C272-4FE2-B85A-4EF5F27EA7F7}" presName="linNode" presStyleCnt="0"/>
      <dgm:spPr/>
    </dgm:pt>
    <dgm:pt modelId="{3F5DDD0A-7193-464E-A37B-A8535CEC32AA}" type="pres">
      <dgm:prSet presAssocID="{B9F0BF13-C272-4FE2-B85A-4EF5F27EA7F7}" presName="parentText" presStyleLbl="node1" presStyleIdx="0" presStyleCnt="4" custScaleX="69881">
        <dgm:presLayoutVars>
          <dgm:chMax val="1"/>
          <dgm:bulletEnabled val="1"/>
        </dgm:presLayoutVars>
      </dgm:prSet>
      <dgm:spPr/>
      <dgm:t>
        <a:bodyPr/>
        <a:lstStyle/>
        <a:p>
          <a:endParaRPr lang="en-GB"/>
        </a:p>
      </dgm:t>
    </dgm:pt>
    <dgm:pt modelId="{CE27A1A0-BB4D-4A3B-86FA-5A61DDEF21D3}" type="pres">
      <dgm:prSet presAssocID="{B9F0BF13-C272-4FE2-B85A-4EF5F27EA7F7}" presName="descendantText" presStyleLbl="alignAccFollowNode1" presStyleIdx="0" presStyleCnt="4" custScaleX="117056" custScaleY="100412">
        <dgm:presLayoutVars>
          <dgm:bulletEnabled val="1"/>
        </dgm:presLayoutVars>
      </dgm:prSet>
      <dgm:spPr/>
      <dgm:t>
        <a:bodyPr/>
        <a:lstStyle/>
        <a:p>
          <a:endParaRPr lang="en-GB"/>
        </a:p>
      </dgm:t>
    </dgm:pt>
    <dgm:pt modelId="{21727BC0-B456-46D3-96B1-39A510F724AF}" type="pres">
      <dgm:prSet presAssocID="{4F017937-5C69-4AEE-974C-3153D6A836AE}" presName="sp" presStyleCnt="0"/>
      <dgm:spPr/>
    </dgm:pt>
    <dgm:pt modelId="{18BCC903-944E-4769-8CBF-4FA5DBBD0708}" type="pres">
      <dgm:prSet presAssocID="{11C4CEF5-CF55-4560-8831-FDDDBC27AB60}" presName="linNode" presStyleCnt="0"/>
      <dgm:spPr/>
    </dgm:pt>
    <dgm:pt modelId="{DBF55530-88C4-4F10-BD1E-BF4547D5BCE4}" type="pres">
      <dgm:prSet presAssocID="{11C4CEF5-CF55-4560-8831-FDDDBC27AB60}" presName="parentText" presStyleLbl="node1" presStyleIdx="1" presStyleCnt="4" custScaleX="69881">
        <dgm:presLayoutVars>
          <dgm:chMax val="1"/>
          <dgm:bulletEnabled val="1"/>
        </dgm:presLayoutVars>
      </dgm:prSet>
      <dgm:spPr/>
      <dgm:t>
        <a:bodyPr/>
        <a:lstStyle/>
        <a:p>
          <a:endParaRPr lang="en-GB"/>
        </a:p>
      </dgm:t>
    </dgm:pt>
    <dgm:pt modelId="{4E59B5AC-B74F-4946-992D-20445E56E687}" type="pres">
      <dgm:prSet presAssocID="{11C4CEF5-CF55-4560-8831-FDDDBC27AB60}" presName="descendantText" presStyleLbl="alignAccFollowNode1" presStyleIdx="1" presStyleCnt="4" custScaleX="117056" custScaleY="100412">
        <dgm:presLayoutVars>
          <dgm:bulletEnabled val="1"/>
        </dgm:presLayoutVars>
      </dgm:prSet>
      <dgm:spPr/>
      <dgm:t>
        <a:bodyPr/>
        <a:lstStyle/>
        <a:p>
          <a:endParaRPr lang="en-GB"/>
        </a:p>
      </dgm:t>
    </dgm:pt>
    <dgm:pt modelId="{E5B40120-A055-4A53-A274-E2AF5E235A83}" type="pres">
      <dgm:prSet presAssocID="{DDE320DD-6CAB-4E6A-BDAB-884D387B8AB9}" presName="sp" presStyleCnt="0"/>
      <dgm:spPr/>
    </dgm:pt>
    <dgm:pt modelId="{1F088ACC-B647-48B2-BB90-15EFFD6B8DAC}" type="pres">
      <dgm:prSet presAssocID="{7FDA9BFD-238A-43E6-B583-3838C69F555F}" presName="linNode" presStyleCnt="0"/>
      <dgm:spPr/>
    </dgm:pt>
    <dgm:pt modelId="{9E6730A5-CB6D-4CEC-9EA9-36866BC29F83}" type="pres">
      <dgm:prSet presAssocID="{7FDA9BFD-238A-43E6-B583-3838C69F555F}" presName="parentText" presStyleLbl="node1" presStyleIdx="2" presStyleCnt="4" custScaleX="69881">
        <dgm:presLayoutVars>
          <dgm:chMax val="1"/>
          <dgm:bulletEnabled val="1"/>
        </dgm:presLayoutVars>
      </dgm:prSet>
      <dgm:spPr/>
      <dgm:t>
        <a:bodyPr/>
        <a:lstStyle/>
        <a:p>
          <a:endParaRPr lang="en-GB"/>
        </a:p>
      </dgm:t>
    </dgm:pt>
    <dgm:pt modelId="{620DEF1F-C559-4263-9980-2E96FA66893E}" type="pres">
      <dgm:prSet presAssocID="{7FDA9BFD-238A-43E6-B583-3838C69F555F}" presName="descendantText" presStyleLbl="alignAccFollowNode1" presStyleIdx="2" presStyleCnt="4" custScaleX="117056" custScaleY="100412">
        <dgm:presLayoutVars>
          <dgm:bulletEnabled val="1"/>
        </dgm:presLayoutVars>
      </dgm:prSet>
      <dgm:spPr/>
      <dgm:t>
        <a:bodyPr/>
        <a:lstStyle/>
        <a:p>
          <a:endParaRPr lang="en-GB"/>
        </a:p>
      </dgm:t>
    </dgm:pt>
    <dgm:pt modelId="{C6EF2F4C-D139-4549-83AB-9E3DE4A462ED}" type="pres">
      <dgm:prSet presAssocID="{B01DE63E-800E-4935-8133-CDE5F06A8911}" presName="sp" presStyleCnt="0"/>
      <dgm:spPr/>
    </dgm:pt>
    <dgm:pt modelId="{9E07E2BA-D277-4A54-B2CA-04F147D61F79}" type="pres">
      <dgm:prSet presAssocID="{D97C6998-852B-4C13-92CD-2188B4ABE43B}" presName="linNode" presStyleCnt="0"/>
      <dgm:spPr/>
    </dgm:pt>
    <dgm:pt modelId="{80E6DA97-09AD-4DDB-8EC3-12733AB53A9F}" type="pres">
      <dgm:prSet presAssocID="{D97C6998-852B-4C13-92CD-2188B4ABE43B}" presName="parentText" presStyleLbl="node1" presStyleIdx="3" presStyleCnt="4" custScaleX="69881">
        <dgm:presLayoutVars>
          <dgm:chMax val="1"/>
          <dgm:bulletEnabled val="1"/>
        </dgm:presLayoutVars>
      </dgm:prSet>
      <dgm:spPr/>
      <dgm:t>
        <a:bodyPr/>
        <a:lstStyle/>
        <a:p>
          <a:endParaRPr lang="en-GB"/>
        </a:p>
      </dgm:t>
    </dgm:pt>
    <dgm:pt modelId="{AF6B7117-65DB-466E-8112-AA19F7C11BF4}" type="pres">
      <dgm:prSet presAssocID="{D97C6998-852B-4C13-92CD-2188B4ABE43B}" presName="descendantText" presStyleLbl="alignAccFollowNode1" presStyleIdx="3" presStyleCnt="4" custScaleX="117056" custScaleY="100412">
        <dgm:presLayoutVars>
          <dgm:bulletEnabled val="1"/>
        </dgm:presLayoutVars>
      </dgm:prSet>
      <dgm:spPr/>
      <dgm:t>
        <a:bodyPr/>
        <a:lstStyle/>
        <a:p>
          <a:endParaRPr lang="en-GB"/>
        </a:p>
      </dgm:t>
    </dgm:pt>
  </dgm:ptLst>
  <dgm:cxnLst>
    <dgm:cxn modelId="{40C055AD-B2E9-4037-AB0F-6341E3720523}" srcId="{11C4CEF5-CF55-4560-8831-FDDDBC27AB60}" destId="{201B7CB9-3338-48C3-A4BC-5F4841F61EC0}" srcOrd="0" destOrd="0" parTransId="{48F00CFA-5DF6-4152-9F4F-18101F8B956F}" sibTransId="{4579D2E1-10DC-4E59-A4B7-25FF9B144C0F}"/>
    <dgm:cxn modelId="{C11F8E1D-21ED-486A-ADAB-9354F9F37E0B}" srcId="{D61A60CC-C264-4897-99F7-264DEE1E743E}" destId="{B9F0BF13-C272-4FE2-B85A-4EF5F27EA7F7}" srcOrd="0" destOrd="0" parTransId="{FDC7EA7B-19F8-4E9A-A1EF-6A70C6A1BAFE}" sibTransId="{4F017937-5C69-4AEE-974C-3153D6A836AE}"/>
    <dgm:cxn modelId="{1C4D17DE-C447-44A3-B9B3-C3EEFE350EFD}" type="presOf" srcId="{D61A60CC-C264-4897-99F7-264DEE1E743E}" destId="{80AB92BA-BF47-4CBA-8195-09ECEF85C59F}" srcOrd="0" destOrd="0" presId="urn:microsoft.com/office/officeart/2005/8/layout/vList5"/>
    <dgm:cxn modelId="{10DD064E-7D05-44B3-8CD3-10F935E35E15}" type="presOf" srcId="{6D7546AA-8DFC-4DC8-8220-CAAA2F0C425C}" destId="{CE27A1A0-BB4D-4A3B-86FA-5A61DDEF21D3}" srcOrd="0" destOrd="0" presId="urn:microsoft.com/office/officeart/2005/8/layout/vList5"/>
    <dgm:cxn modelId="{87ECB370-54FF-46F9-8EA2-3529E8DF923C}" srcId="{D97C6998-852B-4C13-92CD-2188B4ABE43B}" destId="{2128B86D-61AB-4CF1-B842-18D409ABDA03}" srcOrd="0" destOrd="0" parTransId="{2CE0666D-5348-44C4-83C9-45BC73F7204E}" sibTransId="{1C7FE0A2-2EAA-4DC9-B142-E531EB237155}"/>
    <dgm:cxn modelId="{E8FE7A15-57A2-4047-833C-7057F5843A6E}" type="presOf" srcId="{2128B86D-61AB-4CF1-B842-18D409ABDA03}" destId="{AF6B7117-65DB-466E-8112-AA19F7C11BF4}" srcOrd="0" destOrd="0" presId="urn:microsoft.com/office/officeart/2005/8/layout/vList5"/>
    <dgm:cxn modelId="{0174A66D-9A27-462F-A4EA-602F5CD8167A}" type="presOf" srcId="{64D7A1C8-3C7F-4D3E-BE99-F571B81E2511}" destId="{620DEF1F-C559-4263-9980-2E96FA66893E}" srcOrd="0" destOrd="0" presId="urn:microsoft.com/office/officeart/2005/8/layout/vList5"/>
    <dgm:cxn modelId="{A597DCE5-5876-4A24-BD38-0617DCD9FB10}" type="presOf" srcId="{11C4CEF5-CF55-4560-8831-FDDDBC27AB60}" destId="{DBF55530-88C4-4F10-BD1E-BF4547D5BCE4}" srcOrd="0" destOrd="0" presId="urn:microsoft.com/office/officeart/2005/8/layout/vList5"/>
    <dgm:cxn modelId="{891E5862-6132-4550-91FC-B949B2790D95}" srcId="{D61A60CC-C264-4897-99F7-264DEE1E743E}" destId="{D97C6998-852B-4C13-92CD-2188B4ABE43B}" srcOrd="3" destOrd="0" parTransId="{7E6F930A-53F7-4159-889B-F8CE293CE1BA}" sibTransId="{15E99EF0-D2A3-4716-A680-140F1C70D130}"/>
    <dgm:cxn modelId="{46397FE0-63F5-4249-8ACD-1FF43B5EDE04}" srcId="{D61A60CC-C264-4897-99F7-264DEE1E743E}" destId="{11C4CEF5-CF55-4560-8831-FDDDBC27AB60}" srcOrd="1" destOrd="0" parTransId="{6936DC91-EA22-46B4-B95F-E30CFE3BE92F}" sibTransId="{DDE320DD-6CAB-4E6A-BDAB-884D387B8AB9}"/>
    <dgm:cxn modelId="{33FC86FD-8BB1-4C79-B7FC-6B13A4DB5F26}" type="presOf" srcId="{D97C6998-852B-4C13-92CD-2188B4ABE43B}" destId="{80E6DA97-09AD-4DDB-8EC3-12733AB53A9F}" srcOrd="0" destOrd="0" presId="urn:microsoft.com/office/officeart/2005/8/layout/vList5"/>
    <dgm:cxn modelId="{F26CA206-FC8F-40E7-B65B-9D5566C0FAE6}" type="presOf" srcId="{201B7CB9-3338-48C3-A4BC-5F4841F61EC0}" destId="{4E59B5AC-B74F-4946-992D-20445E56E687}" srcOrd="0" destOrd="0" presId="urn:microsoft.com/office/officeart/2005/8/layout/vList5"/>
    <dgm:cxn modelId="{AF4F753A-2D0F-4F61-84DE-F523F4FF3D80}" srcId="{7FDA9BFD-238A-43E6-B583-3838C69F555F}" destId="{64D7A1C8-3C7F-4D3E-BE99-F571B81E2511}" srcOrd="0" destOrd="0" parTransId="{B04A19F5-68D5-424E-B25B-A303886EFCDE}" sibTransId="{7D2FEE3E-2405-4AED-ACFA-533EAB9DA280}"/>
    <dgm:cxn modelId="{5D69A701-E815-4CBA-91FA-02F02B14664F}" srcId="{D61A60CC-C264-4897-99F7-264DEE1E743E}" destId="{7FDA9BFD-238A-43E6-B583-3838C69F555F}" srcOrd="2" destOrd="0" parTransId="{43147CE6-F468-4F3F-A5B8-13E8806319FA}" sibTransId="{B01DE63E-800E-4935-8133-CDE5F06A8911}"/>
    <dgm:cxn modelId="{D32156D4-D309-4DC8-950B-57B3A3C33449}" type="presOf" srcId="{B9F0BF13-C272-4FE2-B85A-4EF5F27EA7F7}" destId="{3F5DDD0A-7193-464E-A37B-A8535CEC32AA}" srcOrd="0" destOrd="0" presId="urn:microsoft.com/office/officeart/2005/8/layout/vList5"/>
    <dgm:cxn modelId="{47D36EF2-CF39-4A48-BF82-AE93D6C01701}" type="presOf" srcId="{7FDA9BFD-238A-43E6-B583-3838C69F555F}" destId="{9E6730A5-CB6D-4CEC-9EA9-36866BC29F83}" srcOrd="0" destOrd="0" presId="urn:microsoft.com/office/officeart/2005/8/layout/vList5"/>
    <dgm:cxn modelId="{3CAF08E1-9ECF-417A-83AF-4F2C558A18FD}" srcId="{B9F0BF13-C272-4FE2-B85A-4EF5F27EA7F7}" destId="{6D7546AA-8DFC-4DC8-8220-CAAA2F0C425C}" srcOrd="0" destOrd="0" parTransId="{32B3B67E-E633-482A-BD1E-FABDAA150E8C}" sibTransId="{1388A082-51A6-4338-B936-9176252DF6D1}"/>
    <dgm:cxn modelId="{BE282E50-B352-446D-90BF-68AF951EFDB2}" type="presParOf" srcId="{80AB92BA-BF47-4CBA-8195-09ECEF85C59F}" destId="{E3210914-F926-471D-AD1C-486ABE2C44E5}" srcOrd="0" destOrd="0" presId="urn:microsoft.com/office/officeart/2005/8/layout/vList5"/>
    <dgm:cxn modelId="{F37C120C-4684-47EE-9EC6-123328607937}" type="presParOf" srcId="{E3210914-F926-471D-AD1C-486ABE2C44E5}" destId="{3F5DDD0A-7193-464E-A37B-A8535CEC32AA}" srcOrd="0" destOrd="0" presId="urn:microsoft.com/office/officeart/2005/8/layout/vList5"/>
    <dgm:cxn modelId="{0310347E-986B-48EB-B40F-7591E8630F1F}" type="presParOf" srcId="{E3210914-F926-471D-AD1C-486ABE2C44E5}" destId="{CE27A1A0-BB4D-4A3B-86FA-5A61DDEF21D3}" srcOrd="1" destOrd="0" presId="urn:microsoft.com/office/officeart/2005/8/layout/vList5"/>
    <dgm:cxn modelId="{E42E6A1C-47FB-4B84-8C30-CD4142F83A9F}" type="presParOf" srcId="{80AB92BA-BF47-4CBA-8195-09ECEF85C59F}" destId="{21727BC0-B456-46D3-96B1-39A510F724AF}" srcOrd="1" destOrd="0" presId="urn:microsoft.com/office/officeart/2005/8/layout/vList5"/>
    <dgm:cxn modelId="{6E45AA21-4F2E-40AF-B728-1EFB7FD4D449}" type="presParOf" srcId="{80AB92BA-BF47-4CBA-8195-09ECEF85C59F}" destId="{18BCC903-944E-4769-8CBF-4FA5DBBD0708}" srcOrd="2" destOrd="0" presId="urn:microsoft.com/office/officeart/2005/8/layout/vList5"/>
    <dgm:cxn modelId="{DDDE687E-6102-4CBD-A1F6-1643419E68B4}" type="presParOf" srcId="{18BCC903-944E-4769-8CBF-4FA5DBBD0708}" destId="{DBF55530-88C4-4F10-BD1E-BF4547D5BCE4}" srcOrd="0" destOrd="0" presId="urn:microsoft.com/office/officeart/2005/8/layout/vList5"/>
    <dgm:cxn modelId="{9D0FA889-BC5C-42A6-91B5-24388D806CBC}" type="presParOf" srcId="{18BCC903-944E-4769-8CBF-4FA5DBBD0708}" destId="{4E59B5AC-B74F-4946-992D-20445E56E687}" srcOrd="1" destOrd="0" presId="urn:microsoft.com/office/officeart/2005/8/layout/vList5"/>
    <dgm:cxn modelId="{FE92C8CE-BB2B-4DEF-B61C-46DD684D4C3D}" type="presParOf" srcId="{80AB92BA-BF47-4CBA-8195-09ECEF85C59F}" destId="{E5B40120-A055-4A53-A274-E2AF5E235A83}" srcOrd="3" destOrd="0" presId="urn:microsoft.com/office/officeart/2005/8/layout/vList5"/>
    <dgm:cxn modelId="{448922E6-C227-4C6D-AA51-48CEBE0A583E}" type="presParOf" srcId="{80AB92BA-BF47-4CBA-8195-09ECEF85C59F}" destId="{1F088ACC-B647-48B2-BB90-15EFFD6B8DAC}" srcOrd="4" destOrd="0" presId="urn:microsoft.com/office/officeart/2005/8/layout/vList5"/>
    <dgm:cxn modelId="{911E77AA-C2E5-442E-AD69-DF8731B0F4CB}" type="presParOf" srcId="{1F088ACC-B647-48B2-BB90-15EFFD6B8DAC}" destId="{9E6730A5-CB6D-4CEC-9EA9-36866BC29F83}" srcOrd="0" destOrd="0" presId="urn:microsoft.com/office/officeart/2005/8/layout/vList5"/>
    <dgm:cxn modelId="{0EF3B062-4A3C-468D-A883-78505388491D}" type="presParOf" srcId="{1F088ACC-B647-48B2-BB90-15EFFD6B8DAC}" destId="{620DEF1F-C559-4263-9980-2E96FA66893E}" srcOrd="1" destOrd="0" presId="urn:microsoft.com/office/officeart/2005/8/layout/vList5"/>
    <dgm:cxn modelId="{C88AA90C-7E70-4414-B717-93BA58F7E4EA}" type="presParOf" srcId="{80AB92BA-BF47-4CBA-8195-09ECEF85C59F}" destId="{C6EF2F4C-D139-4549-83AB-9E3DE4A462ED}" srcOrd="5" destOrd="0" presId="urn:microsoft.com/office/officeart/2005/8/layout/vList5"/>
    <dgm:cxn modelId="{2A9D6B66-DB63-48A4-B1BE-3C81FA475B54}" type="presParOf" srcId="{80AB92BA-BF47-4CBA-8195-09ECEF85C59F}" destId="{9E07E2BA-D277-4A54-B2CA-04F147D61F79}" srcOrd="6" destOrd="0" presId="urn:microsoft.com/office/officeart/2005/8/layout/vList5"/>
    <dgm:cxn modelId="{186F2E14-6DFC-4C77-9674-43B42487D88D}" type="presParOf" srcId="{9E07E2BA-D277-4A54-B2CA-04F147D61F79}" destId="{80E6DA97-09AD-4DDB-8EC3-12733AB53A9F}" srcOrd="0" destOrd="0" presId="urn:microsoft.com/office/officeart/2005/8/layout/vList5"/>
    <dgm:cxn modelId="{D116AC7D-3338-41FC-BFA3-4F29D133FEE0}" type="presParOf" srcId="{9E07E2BA-D277-4A54-B2CA-04F147D61F79}" destId="{AF6B7117-65DB-466E-8112-AA19F7C11BF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1E65FA-70CD-4968-BEF9-0E65C47658F8}"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GB"/>
        </a:p>
      </dgm:t>
    </dgm:pt>
    <dgm:pt modelId="{2788549F-74D9-4445-A3DE-6437423387CE}">
      <dgm:prSet phldrT="[Text]"/>
      <dgm:spPr/>
      <dgm:t>
        <a:bodyPr/>
        <a:lstStyle/>
        <a:p>
          <a:r>
            <a:rPr lang="en-GB" b="1" dirty="0" smtClean="0"/>
            <a:t>Running trials: </a:t>
          </a:r>
          <a:endParaRPr lang="en-GB" dirty="0"/>
        </a:p>
      </dgm:t>
    </dgm:pt>
    <dgm:pt modelId="{4CC12BC5-45ED-471E-B3FA-79F48663F1A3}" type="parTrans" cxnId="{7DDC96F4-2A57-4E2C-89AE-B32086096EA9}">
      <dgm:prSet/>
      <dgm:spPr/>
      <dgm:t>
        <a:bodyPr/>
        <a:lstStyle/>
        <a:p>
          <a:endParaRPr lang="en-GB"/>
        </a:p>
      </dgm:t>
    </dgm:pt>
    <dgm:pt modelId="{6C6E2F1E-DDFA-4E7C-89FB-4FB0882B4308}" type="sibTrans" cxnId="{7DDC96F4-2A57-4E2C-89AE-B32086096EA9}">
      <dgm:prSet/>
      <dgm:spPr/>
      <dgm:t>
        <a:bodyPr/>
        <a:lstStyle/>
        <a:p>
          <a:endParaRPr lang="en-GB"/>
        </a:p>
      </dgm:t>
    </dgm:pt>
    <dgm:pt modelId="{4489855F-A86C-4D34-9639-EB226A034FDC}">
      <dgm:prSet/>
      <dgm:spPr/>
      <dgm:t>
        <a:bodyPr/>
        <a:lstStyle/>
        <a:p>
          <a:r>
            <a:rPr lang="en-GB" b="1" dirty="0" smtClean="0"/>
            <a:t>Funding trials:</a:t>
          </a:r>
          <a:endParaRPr lang="en-GB" dirty="0"/>
        </a:p>
      </dgm:t>
    </dgm:pt>
    <dgm:pt modelId="{BE9FBDF9-3D4B-4AA3-9850-D7FA4184BDF0}" type="parTrans" cxnId="{87CC7488-134A-42F7-9E26-B9AA77316EB8}">
      <dgm:prSet/>
      <dgm:spPr/>
      <dgm:t>
        <a:bodyPr/>
        <a:lstStyle/>
        <a:p>
          <a:endParaRPr lang="en-GB"/>
        </a:p>
      </dgm:t>
    </dgm:pt>
    <dgm:pt modelId="{2F841441-3820-4B3F-B356-F03575A23169}" type="sibTrans" cxnId="{87CC7488-134A-42F7-9E26-B9AA77316EB8}">
      <dgm:prSet/>
      <dgm:spPr/>
      <dgm:t>
        <a:bodyPr/>
        <a:lstStyle/>
        <a:p>
          <a:endParaRPr lang="en-GB"/>
        </a:p>
      </dgm:t>
    </dgm:pt>
    <dgm:pt modelId="{E5EE1861-BF41-42B0-A0C0-ADFACE167C6E}">
      <dgm:prSet/>
      <dgm:spPr/>
      <dgm:t>
        <a:bodyPr/>
        <a:lstStyle/>
        <a:p>
          <a:r>
            <a:rPr lang="en-GB" b="1" dirty="0" smtClean="0"/>
            <a:t>Building and connecting communities:</a:t>
          </a:r>
          <a:endParaRPr lang="en-GB" dirty="0"/>
        </a:p>
      </dgm:t>
    </dgm:pt>
    <dgm:pt modelId="{6DF7BF2B-90FC-466D-8F2E-B411724E1E01}" type="parTrans" cxnId="{50C98EDF-4956-48D0-BB34-7C4A7728EF26}">
      <dgm:prSet/>
      <dgm:spPr/>
      <dgm:t>
        <a:bodyPr/>
        <a:lstStyle/>
        <a:p>
          <a:endParaRPr lang="en-GB"/>
        </a:p>
      </dgm:t>
    </dgm:pt>
    <dgm:pt modelId="{8E84F309-8CEE-4566-A67B-BEF048510A56}" type="sibTrans" cxnId="{50C98EDF-4956-48D0-BB34-7C4A7728EF26}">
      <dgm:prSet/>
      <dgm:spPr/>
      <dgm:t>
        <a:bodyPr/>
        <a:lstStyle/>
        <a:p>
          <a:endParaRPr lang="en-GB"/>
        </a:p>
      </dgm:t>
    </dgm:pt>
    <dgm:pt modelId="{93A4B22D-8F5E-4246-8487-01550DE773AA}">
      <dgm:prSet/>
      <dgm:spPr/>
      <dgm:t>
        <a:bodyPr/>
        <a:lstStyle/>
        <a:p>
          <a:r>
            <a:rPr lang="en-GB" b="1" dirty="0" smtClean="0"/>
            <a:t>Promoting wider adoption of trials:</a:t>
          </a:r>
          <a:endParaRPr lang="en-GB" dirty="0"/>
        </a:p>
      </dgm:t>
    </dgm:pt>
    <dgm:pt modelId="{1C61FF71-676E-4025-9ECA-211DC0672D22}" type="parTrans" cxnId="{DDD5B94D-3CD3-4788-AD46-EBD6132B44F9}">
      <dgm:prSet/>
      <dgm:spPr/>
      <dgm:t>
        <a:bodyPr/>
        <a:lstStyle/>
        <a:p>
          <a:endParaRPr lang="en-GB"/>
        </a:p>
      </dgm:t>
    </dgm:pt>
    <dgm:pt modelId="{7A522E1E-2605-4B80-A4C1-12A661AFE85E}" type="sibTrans" cxnId="{DDD5B94D-3CD3-4788-AD46-EBD6132B44F9}">
      <dgm:prSet/>
      <dgm:spPr/>
      <dgm:t>
        <a:bodyPr/>
        <a:lstStyle/>
        <a:p>
          <a:endParaRPr lang="en-GB"/>
        </a:p>
      </dgm:t>
    </dgm:pt>
    <dgm:pt modelId="{C1A81BB3-901E-4C1F-BA15-D80E3A281C7E}">
      <dgm:prSet/>
      <dgm:spPr/>
      <dgm:t>
        <a:bodyPr/>
        <a:lstStyle/>
        <a:p>
          <a:r>
            <a:rPr lang="en-GB" b="1" dirty="0" smtClean="0"/>
            <a:t>Creating useful resources:</a:t>
          </a:r>
          <a:endParaRPr lang="en-GB" dirty="0"/>
        </a:p>
      </dgm:t>
    </dgm:pt>
    <dgm:pt modelId="{ECB84FFD-353B-4B68-A1A7-77BE5D278B66}" type="parTrans" cxnId="{35438392-881D-4406-8588-521F40985D50}">
      <dgm:prSet/>
      <dgm:spPr/>
      <dgm:t>
        <a:bodyPr/>
        <a:lstStyle/>
        <a:p>
          <a:endParaRPr lang="en-GB"/>
        </a:p>
      </dgm:t>
    </dgm:pt>
    <dgm:pt modelId="{C1BA57A0-BD83-4959-9C7E-82613FC5D4F5}" type="sibTrans" cxnId="{35438392-881D-4406-8588-521F40985D50}">
      <dgm:prSet/>
      <dgm:spPr/>
      <dgm:t>
        <a:bodyPr/>
        <a:lstStyle/>
        <a:p>
          <a:endParaRPr lang="en-GB"/>
        </a:p>
      </dgm:t>
    </dgm:pt>
    <dgm:pt modelId="{5D76CDCD-F5E9-466E-81EA-9942DADA2B51}">
      <dgm:prSet/>
      <dgm:spPr/>
      <dgm:t>
        <a:bodyPr/>
        <a:lstStyle/>
        <a:p>
          <a:r>
            <a:rPr lang="en-GB" b="1" dirty="0" smtClean="0"/>
            <a:t>Disseminating lessons:</a:t>
          </a:r>
          <a:endParaRPr lang="en-GB" dirty="0"/>
        </a:p>
      </dgm:t>
    </dgm:pt>
    <dgm:pt modelId="{9FACC470-8289-4D17-AC4D-EAA8441979AA}" type="parTrans" cxnId="{AF948E22-EE7E-4A9B-9755-0AF5F2305A6F}">
      <dgm:prSet/>
      <dgm:spPr/>
      <dgm:t>
        <a:bodyPr/>
        <a:lstStyle/>
        <a:p>
          <a:endParaRPr lang="en-GB"/>
        </a:p>
      </dgm:t>
    </dgm:pt>
    <dgm:pt modelId="{70C08109-3179-4952-B056-2A2C75DCCDC8}" type="sibTrans" cxnId="{AF948E22-EE7E-4A9B-9755-0AF5F2305A6F}">
      <dgm:prSet/>
      <dgm:spPr/>
      <dgm:t>
        <a:bodyPr/>
        <a:lstStyle/>
        <a:p>
          <a:endParaRPr lang="en-GB"/>
        </a:p>
      </dgm:t>
    </dgm:pt>
    <dgm:pt modelId="{58DC1EC7-14FD-4A4A-803E-FDD69450944D}">
      <dgm:prSet phldrT="[Text]" custT="1"/>
      <dgm:spPr/>
      <dgm:t>
        <a:bodyPr/>
        <a:lstStyle/>
        <a:p>
          <a:r>
            <a:rPr lang="en-GB" sz="1400" dirty="0" smtClean="0"/>
            <a:t>We work with our partners, other public and private organisations, and innovative companies to identify new opportunities for trials, which we then develop and run in collaboration with researchers in the IGL Research Network</a:t>
          </a:r>
          <a:endParaRPr lang="en-GB" sz="1400" dirty="0"/>
        </a:p>
      </dgm:t>
    </dgm:pt>
    <dgm:pt modelId="{FF4FF85B-D36D-44D4-BD22-9F66714AD887}" type="parTrans" cxnId="{3E9627F0-540A-48EF-B823-AE0C3325C238}">
      <dgm:prSet/>
      <dgm:spPr/>
      <dgm:t>
        <a:bodyPr/>
        <a:lstStyle/>
        <a:p>
          <a:endParaRPr lang="en-GB"/>
        </a:p>
      </dgm:t>
    </dgm:pt>
    <dgm:pt modelId="{495A8AAF-EB3F-40AA-942B-C77E498B3B6B}" type="sibTrans" cxnId="{3E9627F0-540A-48EF-B823-AE0C3325C238}">
      <dgm:prSet/>
      <dgm:spPr/>
      <dgm:t>
        <a:bodyPr/>
        <a:lstStyle/>
        <a:p>
          <a:endParaRPr lang="en-GB"/>
        </a:p>
      </dgm:t>
    </dgm:pt>
    <dgm:pt modelId="{D66474D6-087F-4103-AD9E-8C737C17F33F}">
      <dgm:prSet custT="1"/>
      <dgm:spPr/>
      <dgm:t>
        <a:bodyPr/>
        <a:lstStyle/>
        <a:p>
          <a:r>
            <a:rPr lang="en-GB" sz="1400" dirty="0" smtClean="0"/>
            <a:t>We support randomised trials through the  IGL Grants programme, a bottom-up approach to identify and fund promising trials worldwide, encouraging more researchers and organisations to get into this space</a:t>
          </a:r>
          <a:endParaRPr lang="en-GB" sz="1400" dirty="0"/>
        </a:p>
      </dgm:t>
    </dgm:pt>
    <dgm:pt modelId="{724274AF-0613-4F94-8B50-3DCA343416F7}" type="parTrans" cxnId="{92B69266-C064-41B6-95C8-0D8E83A9AF73}">
      <dgm:prSet/>
      <dgm:spPr/>
      <dgm:t>
        <a:bodyPr/>
        <a:lstStyle/>
        <a:p>
          <a:endParaRPr lang="en-GB"/>
        </a:p>
      </dgm:t>
    </dgm:pt>
    <dgm:pt modelId="{011D9D42-13C4-42A3-AC1A-2CD6B070CB6E}" type="sibTrans" cxnId="{92B69266-C064-41B6-95C8-0D8E83A9AF73}">
      <dgm:prSet/>
      <dgm:spPr/>
      <dgm:t>
        <a:bodyPr/>
        <a:lstStyle/>
        <a:p>
          <a:endParaRPr lang="en-GB"/>
        </a:p>
      </dgm:t>
    </dgm:pt>
    <dgm:pt modelId="{DAF1ED30-FAB7-455A-93A7-DBFAF30EB9C3}">
      <dgm:prSet custT="1"/>
      <dgm:spPr/>
      <dgm:t>
        <a:bodyPr/>
        <a:lstStyle/>
        <a:p>
          <a:r>
            <a:rPr lang="en-GB" sz="1400" dirty="0" smtClean="0"/>
            <a:t>We bring together researchers working on randomised trials in this field through the IGL Research Network, and play a matching and brokerage role to help them connect with our growing network of partner organisations open to adopting randomisation in their programmes</a:t>
          </a:r>
          <a:endParaRPr lang="en-GB" sz="1400" dirty="0"/>
        </a:p>
      </dgm:t>
    </dgm:pt>
    <dgm:pt modelId="{63289147-BE3C-46AF-9C67-2E607D92C68A}" type="parTrans" cxnId="{967FB6D0-4F52-4FBE-AFDC-CEE05F68CED1}">
      <dgm:prSet/>
      <dgm:spPr/>
      <dgm:t>
        <a:bodyPr/>
        <a:lstStyle/>
        <a:p>
          <a:endParaRPr lang="en-GB"/>
        </a:p>
      </dgm:t>
    </dgm:pt>
    <dgm:pt modelId="{2589D071-EBEB-479B-9411-FA4C0B6CD2C0}" type="sibTrans" cxnId="{967FB6D0-4F52-4FBE-AFDC-CEE05F68CED1}">
      <dgm:prSet/>
      <dgm:spPr/>
      <dgm:t>
        <a:bodyPr/>
        <a:lstStyle/>
        <a:p>
          <a:endParaRPr lang="en-GB"/>
        </a:p>
      </dgm:t>
    </dgm:pt>
    <dgm:pt modelId="{BFFE1E42-8E3A-4059-9F96-D68412D83168}">
      <dgm:prSet custT="1"/>
      <dgm:spPr/>
      <dgm:t>
        <a:bodyPr/>
        <a:lstStyle/>
        <a:p>
          <a:r>
            <a:rPr lang="en-GB" sz="1400" dirty="0" smtClean="0"/>
            <a:t>We advocate the need to improve the evidence base on innovation and growth policy, and showcase the value of randomised trials in this space in order to encourage wider adoption</a:t>
          </a:r>
          <a:endParaRPr lang="en-GB" sz="1400" dirty="0"/>
        </a:p>
      </dgm:t>
    </dgm:pt>
    <dgm:pt modelId="{D7E7C3E4-031F-464D-A4D1-4B9BFA24E22E}" type="parTrans" cxnId="{83EBE247-0A91-43D8-A2C5-9460834335E6}">
      <dgm:prSet/>
      <dgm:spPr/>
      <dgm:t>
        <a:bodyPr/>
        <a:lstStyle/>
        <a:p>
          <a:endParaRPr lang="en-GB"/>
        </a:p>
      </dgm:t>
    </dgm:pt>
    <dgm:pt modelId="{F1BB779F-064C-4BA5-A3F0-D665E8DB4081}" type="sibTrans" cxnId="{83EBE247-0A91-43D8-A2C5-9460834335E6}">
      <dgm:prSet/>
      <dgm:spPr/>
      <dgm:t>
        <a:bodyPr/>
        <a:lstStyle/>
        <a:p>
          <a:endParaRPr lang="en-GB"/>
        </a:p>
      </dgm:t>
    </dgm:pt>
    <dgm:pt modelId="{94580DC2-7BC0-4BAC-AB4D-C87B72A85018}">
      <dgm:prSet custT="1"/>
      <dgm:spPr/>
      <dgm:t>
        <a:bodyPr/>
        <a:lstStyle/>
        <a:p>
          <a:r>
            <a:rPr lang="en-GB" sz="1400" dirty="0" smtClean="0"/>
            <a:t>We aim to improve the knowledge base and develop best practice on how to do randomised trials in this space, learn when they work and when don’t, and hence when to use and not to use them, creating useful resources to reduce the challenges faced by organisations interested in using randomised trials</a:t>
          </a:r>
          <a:endParaRPr lang="en-GB" sz="1400" dirty="0"/>
        </a:p>
      </dgm:t>
    </dgm:pt>
    <dgm:pt modelId="{F5B70B6C-9984-44A4-88A9-4C93D472F558}" type="parTrans" cxnId="{4F987FED-5350-42ED-B9E9-78EADE8A3315}">
      <dgm:prSet/>
      <dgm:spPr/>
      <dgm:t>
        <a:bodyPr/>
        <a:lstStyle/>
        <a:p>
          <a:endParaRPr lang="en-GB"/>
        </a:p>
      </dgm:t>
    </dgm:pt>
    <dgm:pt modelId="{1A456A49-805E-4368-944E-5DB8E2BB7878}" type="sibTrans" cxnId="{4F987FED-5350-42ED-B9E9-78EADE8A3315}">
      <dgm:prSet/>
      <dgm:spPr/>
      <dgm:t>
        <a:bodyPr/>
        <a:lstStyle/>
        <a:p>
          <a:endParaRPr lang="en-GB"/>
        </a:p>
      </dgm:t>
    </dgm:pt>
    <dgm:pt modelId="{09B28A61-77F9-4658-B922-B175647F846C}">
      <dgm:prSet custT="1"/>
      <dgm:spPr/>
      <dgm:t>
        <a:bodyPr/>
        <a:lstStyle/>
        <a:p>
          <a:r>
            <a:rPr lang="en-GB" sz="1400" dirty="0" smtClean="0"/>
            <a:t>We act as an aggregator of the evidence emerging from randomised trials worldwide (see our forthcoming trials database), and translate it into actionable insights that are useful for both policy-makers and practitioners, disseminating them widely through a range of activities such as presentations, conferences, webinar series and publications</a:t>
          </a:r>
          <a:endParaRPr lang="en-GB" sz="1400" dirty="0"/>
        </a:p>
      </dgm:t>
    </dgm:pt>
    <dgm:pt modelId="{EC42F456-1A06-441E-97F3-F31CDB205716}" type="parTrans" cxnId="{FA62B4B8-5759-4C3C-A1D0-2FF010E9F2C8}">
      <dgm:prSet/>
      <dgm:spPr/>
      <dgm:t>
        <a:bodyPr/>
        <a:lstStyle/>
        <a:p>
          <a:endParaRPr lang="en-GB"/>
        </a:p>
      </dgm:t>
    </dgm:pt>
    <dgm:pt modelId="{C62283A7-8FE4-4EC3-B7A8-81EB14D0E565}" type="sibTrans" cxnId="{FA62B4B8-5759-4C3C-A1D0-2FF010E9F2C8}">
      <dgm:prSet/>
      <dgm:spPr/>
      <dgm:t>
        <a:bodyPr/>
        <a:lstStyle/>
        <a:p>
          <a:endParaRPr lang="en-GB"/>
        </a:p>
      </dgm:t>
    </dgm:pt>
    <dgm:pt modelId="{51BE44D4-5AF2-4441-87CA-4CC30C4A7477}" type="pres">
      <dgm:prSet presAssocID="{F61E65FA-70CD-4968-BEF9-0E65C47658F8}" presName="vert0" presStyleCnt="0">
        <dgm:presLayoutVars>
          <dgm:dir/>
          <dgm:animOne val="branch"/>
          <dgm:animLvl val="lvl"/>
        </dgm:presLayoutVars>
      </dgm:prSet>
      <dgm:spPr/>
      <dgm:t>
        <a:bodyPr/>
        <a:lstStyle/>
        <a:p>
          <a:endParaRPr lang="en-GB"/>
        </a:p>
      </dgm:t>
    </dgm:pt>
    <dgm:pt modelId="{F1D51FCD-6126-467F-BBA6-8D4ED48CCED5}" type="pres">
      <dgm:prSet presAssocID="{2788549F-74D9-4445-A3DE-6437423387CE}" presName="thickLine" presStyleLbl="alignNode1" presStyleIdx="0" presStyleCnt="6"/>
      <dgm:spPr/>
    </dgm:pt>
    <dgm:pt modelId="{D423DCF5-CAB9-41A7-A3A1-3E50899D8B9E}" type="pres">
      <dgm:prSet presAssocID="{2788549F-74D9-4445-A3DE-6437423387CE}" presName="horz1" presStyleCnt="0"/>
      <dgm:spPr/>
    </dgm:pt>
    <dgm:pt modelId="{A03A8D94-3A05-4586-869D-004243152C24}" type="pres">
      <dgm:prSet presAssocID="{2788549F-74D9-4445-A3DE-6437423387CE}" presName="tx1" presStyleLbl="revTx" presStyleIdx="0" presStyleCnt="12"/>
      <dgm:spPr/>
      <dgm:t>
        <a:bodyPr/>
        <a:lstStyle/>
        <a:p>
          <a:endParaRPr lang="en-GB"/>
        </a:p>
      </dgm:t>
    </dgm:pt>
    <dgm:pt modelId="{90C7C6D2-5071-433D-8837-89993FC6EBD5}" type="pres">
      <dgm:prSet presAssocID="{2788549F-74D9-4445-A3DE-6437423387CE}" presName="vert1" presStyleCnt="0"/>
      <dgm:spPr/>
    </dgm:pt>
    <dgm:pt modelId="{19239E80-8482-42FE-8789-F047B00B1890}" type="pres">
      <dgm:prSet presAssocID="{58DC1EC7-14FD-4A4A-803E-FDD69450944D}" presName="vertSpace2a" presStyleCnt="0"/>
      <dgm:spPr/>
    </dgm:pt>
    <dgm:pt modelId="{145EC005-171E-4DC0-9CB7-4E5CCFC0ED42}" type="pres">
      <dgm:prSet presAssocID="{58DC1EC7-14FD-4A4A-803E-FDD69450944D}" presName="horz2" presStyleCnt="0"/>
      <dgm:spPr/>
    </dgm:pt>
    <dgm:pt modelId="{71815594-C0A0-4DFC-9B45-CB9A39644AE5}" type="pres">
      <dgm:prSet presAssocID="{58DC1EC7-14FD-4A4A-803E-FDD69450944D}" presName="horzSpace2" presStyleCnt="0"/>
      <dgm:spPr/>
    </dgm:pt>
    <dgm:pt modelId="{05D4FB55-31F9-400E-BE20-96B9B3B7B88B}" type="pres">
      <dgm:prSet presAssocID="{58DC1EC7-14FD-4A4A-803E-FDD69450944D}" presName="tx2" presStyleLbl="revTx" presStyleIdx="1" presStyleCnt="12"/>
      <dgm:spPr/>
      <dgm:t>
        <a:bodyPr/>
        <a:lstStyle/>
        <a:p>
          <a:endParaRPr lang="en-GB"/>
        </a:p>
      </dgm:t>
    </dgm:pt>
    <dgm:pt modelId="{BE432E8F-4F67-4C85-8E5B-170D477CC292}" type="pres">
      <dgm:prSet presAssocID="{58DC1EC7-14FD-4A4A-803E-FDD69450944D}" presName="vert2" presStyleCnt="0"/>
      <dgm:spPr/>
    </dgm:pt>
    <dgm:pt modelId="{9B5EBC26-F777-49FF-AD61-EFE7006F2A38}" type="pres">
      <dgm:prSet presAssocID="{58DC1EC7-14FD-4A4A-803E-FDD69450944D}" presName="thinLine2b" presStyleLbl="callout" presStyleIdx="0" presStyleCnt="6"/>
      <dgm:spPr/>
    </dgm:pt>
    <dgm:pt modelId="{AC3E83AA-FE0C-400B-8BB3-F9722ED1CE7D}" type="pres">
      <dgm:prSet presAssocID="{58DC1EC7-14FD-4A4A-803E-FDD69450944D}" presName="vertSpace2b" presStyleCnt="0"/>
      <dgm:spPr/>
    </dgm:pt>
    <dgm:pt modelId="{75752295-BD25-4060-862F-12E9C90F85A0}" type="pres">
      <dgm:prSet presAssocID="{4489855F-A86C-4D34-9639-EB226A034FDC}" presName="thickLine" presStyleLbl="alignNode1" presStyleIdx="1" presStyleCnt="6"/>
      <dgm:spPr/>
    </dgm:pt>
    <dgm:pt modelId="{BFB74EFF-6EA9-4CEB-B917-E918EC4B87ED}" type="pres">
      <dgm:prSet presAssocID="{4489855F-A86C-4D34-9639-EB226A034FDC}" presName="horz1" presStyleCnt="0"/>
      <dgm:spPr/>
    </dgm:pt>
    <dgm:pt modelId="{FE024F5A-B129-4656-B487-46D5B8261920}" type="pres">
      <dgm:prSet presAssocID="{4489855F-A86C-4D34-9639-EB226A034FDC}" presName="tx1" presStyleLbl="revTx" presStyleIdx="2" presStyleCnt="12"/>
      <dgm:spPr/>
      <dgm:t>
        <a:bodyPr/>
        <a:lstStyle/>
        <a:p>
          <a:endParaRPr lang="en-GB"/>
        </a:p>
      </dgm:t>
    </dgm:pt>
    <dgm:pt modelId="{2CAD5D20-5F6C-4DE1-AFD0-131B69048828}" type="pres">
      <dgm:prSet presAssocID="{4489855F-A86C-4D34-9639-EB226A034FDC}" presName="vert1" presStyleCnt="0"/>
      <dgm:spPr/>
    </dgm:pt>
    <dgm:pt modelId="{E5EC8C29-C524-4017-9152-F4A17A2BAA2F}" type="pres">
      <dgm:prSet presAssocID="{D66474D6-087F-4103-AD9E-8C737C17F33F}" presName="vertSpace2a" presStyleCnt="0"/>
      <dgm:spPr/>
    </dgm:pt>
    <dgm:pt modelId="{5EAB06E6-199C-4120-89ED-762199D25306}" type="pres">
      <dgm:prSet presAssocID="{D66474D6-087F-4103-AD9E-8C737C17F33F}" presName="horz2" presStyleCnt="0"/>
      <dgm:spPr/>
    </dgm:pt>
    <dgm:pt modelId="{7C7E489C-8F93-445D-9E2C-A84F316391B0}" type="pres">
      <dgm:prSet presAssocID="{D66474D6-087F-4103-AD9E-8C737C17F33F}" presName="horzSpace2" presStyleCnt="0"/>
      <dgm:spPr/>
    </dgm:pt>
    <dgm:pt modelId="{364CF21E-C02B-475D-B33B-07B252D906A9}" type="pres">
      <dgm:prSet presAssocID="{D66474D6-087F-4103-AD9E-8C737C17F33F}" presName="tx2" presStyleLbl="revTx" presStyleIdx="3" presStyleCnt="12"/>
      <dgm:spPr/>
      <dgm:t>
        <a:bodyPr/>
        <a:lstStyle/>
        <a:p>
          <a:endParaRPr lang="en-GB"/>
        </a:p>
      </dgm:t>
    </dgm:pt>
    <dgm:pt modelId="{E71D9FBB-40D7-451D-8000-51BB331783BF}" type="pres">
      <dgm:prSet presAssocID="{D66474D6-087F-4103-AD9E-8C737C17F33F}" presName="vert2" presStyleCnt="0"/>
      <dgm:spPr/>
    </dgm:pt>
    <dgm:pt modelId="{356A09E0-C649-4553-B502-95755E4C380D}" type="pres">
      <dgm:prSet presAssocID="{D66474D6-087F-4103-AD9E-8C737C17F33F}" presName="thinLine2b" presStyleLbl="callout" presStyleIdx="1" presStyleCnt="6"/>
      <dgm:spPr/>
    </dgm:pt>
    <dgm:pt modelId="{63D639C1-3885-46F5-A07C-DA77FCB6E7C1}" type="pres">
      <dgm:prSet presAssocID="{D66474D6-087F-4103-AD9E-8C737C17F33F}" presName="vertSpace2b" presStyleCnt="0"/>
      <dgm:spPr/>
    </dgm:pt>
    <dgm:pt modelId="{73FBCA67-0BAD-44CC-BD3D-8C681931EFC5}" type="pres">
      <dgm:prSet presAssocID="{E5EE1861-BF41-42B0-A0C0-ADFACE167C6E}" presName="thickLine" presStyleLbl="alignNode1" presStyleIdx="2" presStyleCnt="6"/>
      <dgm:spPr/>
    </dgm:pt>
    <dgm:pt modelId="{44E93ED5-703B-46BB-ADEF-6724C0D42E1B}" type="pres">
      <dgm:prSet presAssocID="{E5EE1861-BF41-42B0-A0C0-ADFACE167C6E}" presName="horz1" presStyleCnt="0"/>
      <dgm:spPr/>
    </dgm:pt>
    <dgm:pt modelId="{98302BDC-D47A-43F8-B91A-09C3E7851C70}" type="pres">
      <dgm:prSet presAssocID="{E5EE1861-BF41-42B0-A0C0-ADFACE167C6E}" presName="tx1" presStyleLbl="revTx" presStyleIdx="4" presStyleCnt="12"/>
      <dgm:spPr/>
      <dgm:t>
        <a:bodyPr/>
        <a:lstStyle/>
        <a:p>
          <a:endParaRPr lang="en-GB"/>
        </a:p>
      </dgm:t>
    </dgm:pt>
    <dgm:pt modelId="{484DB401-BD02-4F91-954E-B979DAE5EC71}" type="pres">
      <dgm:prSet presAssocID="{E5EE1861-BF41-42B0-A0C0-ADFACE167C6E}" presName="vert1" presStyleCnt="0"/>
      <dgm:spPr/>
    </dgm:pt>
    <dgm:pt modelId="{402368C6-F3FD-4BFE-A21C-A044E4165358}" type="pres">
      <dgm:prSet presAssocID="{DAF1ED30-FAB7-455A-93A7-DBFAF30EB9C3}" presName="vertSpace2a" presStyleCnt="0"/>
      <dgm:spPr/>
    </dgm:pt>
    <dgm:pt modelId="{1714D0F3-A4EC-4C77-8361-CF375D44385A}" type="pres">
      <dgm:prSet presAssocID="{DAF1ED30-FAB7-455A-93A7-DBFAF30EB9C3}" presName="horz2" presStyleCnt="0"/>
      <dgm:spPr/>
    </dgm:pt>
    <dgm:pt modelId="{482AC58B-A822-4F6E-9388-AAE998FFB685}" type="pres">
      <dgm:prSet presAssocID="{DAF1ED30-FAB7-455A-93A7-DBFAF30EB9C3}" presName="horzSpace2" presStyleCnt="0"/>
      <dgm:spPr/>
    </dgm:pt>
    <dgm:pt modelId="{2AA595B2-82E0-4ED0-B3D9-51517D1FDD18}" type="pres">
      <dgm:prSet presAssocID="{DAF1ED30-FAB7-455A-93A7-DBFAF30EB9C3}" presName="tx2" presStyleLbl="revTx" presStyleIdx="5" presStyleCnt="12"/>
      <dgm:spPr/>
      <dgm:t>
        <a:bodyPr/>
        <a:lstStyle/>
        <a:p>
          <a:endParaRPr lang="en-GB"/>
        </a:p>
      </dgm:t>
    </dgm:pt>
    <dgm:pt modelId="{9E1C743B-53C3-41E9-8C0A-AF89F7612393}" type="pres">
      <dgm:prSet presAssocID="{DAF1ED30-FAB7-455A-93A7-DBFAF30EB9C3}" presName="vert2" presStyleCnt="0"/>
      <dgm:spPr/>
    </dgm:pt>
    <dgm:pt modelId="{F88D88F6-6735-43E9-A14B-8F7A2973CDFE}" type="pres">
      <dgm:prSet presAssocID="{DAF1ED30-FAB7-455A-93A7-DBFAF30EB9C3}" presName="thinLine2b" presStyleLbl="callout" presStyleIdx="2" presStyleCnt="6"/>
      <dgm:spPr/>
    </dgm:pt>
    <dgm:pt modelId="{30B0E342-24E5-48B5-9433-BDB245F111E9}" type="pres">
      <dgm:prSet presAssocID="{DAF1ED30-FAB7-455A-93A7-DBFAF30EB9C3}" presName="vertSpace2b" presStyleCnt="0"/>
      <dgm:spPr/>
    </dgm:pt>
    <dgm:pt modelId="{5D3821EB-1061-45FE-B2B4-5D0295CDD812}" type="pres">
      <dgm:prSet presAssocID="{93A4B22D-8F5E-4246-8487-01550DE773AA}" presName="thickLine" presStyleLbl="alignNode1" presStyleIdx="3" presStyleCnt="6"/>
      <dgm:spPr/>
    </dgm:pt>
    <dgm:pt modelId="{3A80CD6B-3E88-44CF-AEFC-817745BF6A20}" type="pres">
      <dgm:prSet presAssocID="{93A4B22D-8F5E-4246-8487-01550DE773AA}" presName="horz1" presStyleCnt="0"/>
      <dgm:spPr/>
    </dgm:pt>
    <dgm:pt modelId="{D1642955-1413-4018-94D1-CF53EC3FF2A2}" type="pres">
      <dgm:prSet presAssocID="{93A4B22D-8F5E-4246-8487-01550DE773AA}" presName="tx1" presStyleLbl="revTx" presStyleIdx="6" presStyleCnt="12"/>
      <dgm:spPr/>
      <dgm:t>
        <a:bodyPr/>
        <a:lstStyle/>
        <a:p>
          <a:endParaRPr lang="en-GB"/>
        </a:p>
      </dgm:t>
    </dgm:pt>
    <dgm:pt modelId="{771369E3-1519-4563-955A-D5BAE2D62626}" type="pres">
      <dgm:prSet presAssocID="{93A4B22D-8F5E-4246-8487-01550DE773AA}" presName="vert1" presStyleCnt="0"/>
      <dgm:spPr/>
    </dgm:pt>
    <dgm:pt modelId="{F7997476-90EC-4A06-BE5E-72AC3BE88353}" type="pres">
      <dgm:prSet presAssocID="{BFFE1E42-8E3A-4059-9F96-D68412D83168}" presName="vertSpace2a" presStyleCnt="0"/>
      <dgm:spPr/>
    </dgm:pt>
    <dgm:pt modelId="{A14C1B14-4146-41CD-A7F1-A67B81C0143F}" type="pres">
      <dgm:prSet presAssocID="{BFFE1E42-8E3A-4059-9F96-D68412D83168}" presName="horz2" presStyleCnt="0"/>
      <dgm:spPr/>
    </dgm:pt>
    <dgm:pt modelId="{F4CFFD94-ED92-437A-A7ED-5E26C83C5BC4}" type="pres">
      <dgm:prSet presAssocID="{BFFE1E42-8E3A-4059-9F96-D68412D83168}" presName="horzSpace2" presStyleCnt="0"/>
      <dgm:spPr/>
    </dgm:pt>
    <dgm:pt modelId="{A4CF9553-D91F-4708-8254-749D7B2E4114}" type="pres">
      <dgm:prSet presAssocID="{BFFE1E42-8E3A-4059-9F96-D68412D83168}" presName="tx2" presStyleLbl="revTx" presStyleIdx="7" presStyleCnt="12"/>
      <dgm:spPr/>
      <dgm:t>
        <a:bodyPr/>
        <a:lstStyle/>
        <a:p>
          <a:endParaRPr lang="en-GB"/>
        </a:p>
      </dgm:t>
    </dgm:pt>
    <dgm:pt modelId="{74316E46-3A72-4B67-96D2-660377150863}" type="pres">
      <dgm:prSet presAssocID="{BFFE1E42-8E3A-4059-9F96-D68412D83168}" presName="vert2" presStyleCnt="0"/>
      <dgm:spPr/>
    </dgm:pt>
    <dgm:pt modelId="{2DF2B694-EA4F-4C56-8DA1-AD40FEEC9E4F}" type="pres">
      <dgm:prSet presAssocID="{BFFE1E42-8E3A-4059-9F96-D68412D83168}" presName="thinLine2b" presStyleLbl="callout" presStyleIdx="3" presStyleCnt="6"/>
      <dgm:spPr/>
    </dgm:pt>
    <dgm:pt modelId="{32DC862B-8D09-4B6C-839A-80749096BCCA}" type="pres">
      <dgm:prSet presAssocID="{BFFE1E42-8E3A-4059-9F96-D68412D83168}" presName="vertSpace2b" presStyleCnt="0"/>
      <dgm:spPr/>
    </dgm:pt>
    <dgm:pt modelId="{E02F767E-3C42-4A03-8CA9-9ED5BFB96240}" type="pres">
      <dgm:prSet presAssocID="{C1A81BB3-901E-4C1F-BA15-D80E3A281C7E}" presName="thickLine" presStyleLbl="alignNode1" presStyleIdx="4" presStyleCnt="6"/>
      <dgm:spPr/>
    </dgm:pt>
    <dgm:pt modelId="{3FB22421-FBC6-42D8-AA3B-50CC23508C80}" type="pres">
      <dgm:prSet presAssocID="{C1A81BB3-901E-4C1F-BA15-D80E3A281C7E}" presName="horz1" presStyleCnt="0"/>
      <dgm:spPr/>
    </dgm:pt>
    <dgm:pt modelId="{95FDC1AF-4EEE-416E-83B6-AC7C2ED09858}" type="pres">
      <dgm:prSet presAssocID="{C1A81BB3-901E-4C1F-BA15-D80E3A281C7E}" presName="tx1" presStyleLbl="revTx" presStyleIdx="8" presStyleCnt="12"/>
      <dgm:spPr/>
      <dgm:t>
        <a:bodyPr/>
        <a:lstStyle/>
        <a:p>
          <a:endParaRPr lang="en-GB"/>
        </a:p>
      </dgm:t>
    </dgm:pt>
    <dgm:pt modelId="{83ECDB98-656E-4B66-88E9-438926D27586}" type="pres">
      <dgm:prSet presAssocID="{C1A81BB3-901E-4C1F-BA15-D80E3A281C7E}" presName="vert1" presStyleCnt="0"/>
      <dgm:spPr/>
    </dgm:pt>
    <dgm:pt modelId="{97B07A24-562A-4072-9341-E2E3CA01A742}" type="pres">
      <dgm:prSet presAssocID="{94580DC2-7BC0-4BAC-AB4D-C87B72A85018}" presName="vertSpace2a" presStyleCnt="0"/>
      <dgm:spPr/>
    </dgm:pt>
    <dgm:pt modelId="{91D5E87E-EF51-429D-B38B-5F7AEB0E2737}" type="pres">
      <dgm:prSet presAssocID="{94580DC2-7BC0-4BAC-AB4D-C87B72A85018}" presName="horz2" presStyleCnt="0"/>
      <dgm:spPr/>
    </dgm:pt>
    <dgm:pt modelId="{7F630814-7668-4A9A-930C-ECA0F259B1DC}" type="pres">
      <dgm:prSet presAssocID="{94580DC2-7BC0-4BAC-AB4D-C87B72A85018}" presName="horzSpace2" presStyleCnt="0"/>
      <dgm:spPr/>
    </dgm:pt>
    <dgm:pt modelId="{B15715D0-8077-4B9F-9008-844798AE0241}" type="pres">
      <dgm:prSet presAssocID="{94580DC2-7BC0-4BAC-AB4D-C87B72A85018}" presName="tx2" presStyleLbl="revTx" presStyleIdx="9" presStyleCnt="12"/>
      <dgm:spPr/>
      <dgm:t>
        <a:bodyPr/>
        <a:lstStyle/>
        <a:p>
          <a:endParaRPr lang="en-GB"/>
        </a:p>
      </dgm:t>
    </dgm:pt>
    <dgm:pt modelId="{F419EC9C-C668-4999-B95D-92EA5984A203}" type="pres">
      <dgm:prSet presAssocID="{94580DC2-7BC0-4BAC-AB4D-C87B72A85018}" presName="vert2" presStyleCnt="0"/>
      <dgm:spPr/>
    </dgm:pt>
    <dgm:pt modelId="{39F8AD43-A22F-46EF-8EFA-6999998FB685}" type="pres">
      <dgm:prSet presAssocID="{94580DC2-7BC0-4BAC-AB4D-C87B72A85018}" presName="thinLine2b" presStyleLbl="callout" presStyleIdx="4" presStyleCnt="6"/>
      <dgm:spPr/>
    </dgm:pt>
    <dgm:pt modelId="{654E2065-7E75-4875-8B25-823CA54351EC}" type="pres">
      <dgm:prSet presAssocID="{94580DC2-7BC0-4BAC-AB4D-C87B72A85018}" presName="vertSpace2b" presStyleCnt="0"/>
      <dgm:spPr/>
    </dgm:pt>
    <dgm:pt modelId="{C92AAC52-B57E-412B-B1AB-5391954908E7}" type="pres">
      <dgm:prSet presAssocID="{5D76CDCD-F5E9-466E-81EA-9942DADA2B51}" presName="thickLine" presStyleLbl="alignNode1" presStyleIdx="5" presStyleCnt="6"/>
      <dgm:spPr/>
      <dgm:t>
        <a:bodyPr/>
        <a:lstStyle/>
        <a:p>
          <a:endParaRPr lang="en-GB"/>
        </a:p>
      </dgm:t>
    </dgm:pt>
    <dgm:pt modelId="{D0A1F8AC-B2BA-48D2-820D-B2E36223466E}" type="pres">
      <dgm:prSet presAssocID="{5D76CDCD-F5E9-466E-81EA-9942DADA2B51}" presName="horz1" presStyleCnt="0"/>
      <dgm:spPr/>
    </dgm:pt>
    <dgm:pt modelId="{D15B0114-E264-490D-9B41-3D6FDCA8B3DF}" type="pres">
      <dgm:prSet presAssocID="{5D76CDCD-F5E9-466E-81EA-9942DADA2B51}" presName="tx1" presStyleLbl="revTx" presStyleIdx="10" presStyleCnt="12"/>
      <dgm:spPr/>
      <dgm:t>
        <a:bodyPr/>
        <a:lstStyle/>
        <a:p>
          <a:endParaRPr lang="en-GB"/>
        </a:p>
      </dgm:t>
    </dgm:pt>
    <dgm:pt modelId="{BE4FA5F7-3367-47C4-B498-5C43EE88AD99}" type="pres">
      <dgm:prSet presAssocID="{5D76CDCD-F5E9-466E-81EA-9942DADA2B51}" presName="vert1" presStyleCnt="0"/>
      <dgm:spPr/>
    </dgm:pt>
    <dgm:pt modelId="{2B98491B-E3C9-4D3F-BA3C-B4F5F7578BAD}" type="pres">
      <dgm:prSet presAssocID="{09B28A61-77F9-4658-B922-B175647F846C}" presName="vertSpace2a" presStyleCnt="0"/>
      <dgm:spPr/>
    </dgm:pt>
    <dgm:pt modelId="{08EBE090-C259-4E42-925E-223FABF273CC}" type="pres">
      <dgm:prSet presAssocID="{09B28A61-77F9-4658-B922-B175647F846C}" presName="horz2" presStyleCnt="0"/>
      <dgm:spPr/>
    </dgm:pt>
    <dgm:pt modelId="{11FB8B70-D5C4-4A7A-B1DC-49078EB66892}" type="pres">
      <dgm:prSet presAssocID="{09B28A61-77F9-4658-B922-B175647F846C}" presName="horzSpace2" presStyleCnt="0"/>
      <dgm:spPr/>
    </dgm:pt>
    <dgm:pt modelId="{542C6955-029C-40AA-8885-4EFCFBA04AF3}" type="pres">
      <dgm:prSet presAssocID="{09B28A61-77F9-4658-B922-B175647F846C}" presName="tx2" presStyleLbl="revTx" presStyleIdx="11" presStyleCnt="12"/>
      <dgm:spPr/>
      <dgm:t>
        <a:bodyPr/>
        <a:lstStyle/>
        <a:p>
          <a:endParaRPr lang="en-GB"/>
        </a:p>
      </dgm:t>
    </dgm:pt>
    <dgm:pt modelId="{DDAFAF8B-F73C-4AFD-B972-8DB87E739131}" type="pres">
      <dgm:prSet presAssocID="{09B28A61-77F9-4658-B922-B175647F846C}" presName="vert2" presStyleCnt="0"/>
      <dgm:spPr/>
    </dgm:pt>
    <dgm:pt modelId="{04EFED98-C7C3-4AF3-929F-C67748C65F8A}" type="pres">
      <dgm:prSet presAssocID="{09B28A61-77F9-4658-B922-B175647F846C}" presName="thinLine2b" presStyleLbl="callout" presStyleIdx="5" presStyleCnt="6"/>
      <dgm:spPr/>
    </dgm:pt>
    <dgm:pt modelId="{0CEE5279-FB98-49B2-B9A2-6E63A8E6BE8E}" type="pres">
      <dgm:prSet presAssocID="{09B28A61-77F9-4658-B922-B175647F846C}" presName="vertSpace2b" presStyleCnt="0"/>
      <dgm:spPr/>
    </dgm:pt>
  </dgm:ptLst>
  <dgm:cxnLst>
    <dgm:cxn modelId="{7A2B40C8-A4DB-4541-BE84-43E0F2E1525E}" type="presOf" srcId="{DAF1ED30-FAB7-455A-93A7-DBFAF30EB9C3}" destId="{2AA595B2-82E0-4ED0-B3D9-51517D1FDD18}" srcOrd="0" destOrd="0" presId="urn:microsoft.com/office/officeart/2008/layout/LinedList"/>
    <dgm:cxn modelId="{35438392-881D-4406-8588-521F40985D50}" srcId="{F61E65FA-70CD-4968-BEF9-0E65C47658F8}" destId="{C1A81BB3-901E-4C1F-BA15-D80E3A281C7E}" srcOrd="4" destOrd="0" parTransId="{ECB84FFD-353B-4B68-A1A7-77BE5D278B66}" sibTransId="{C1BA57A0-BD83-4959-9C7E-82613FC5D4F5}"/>
    <dgm:cxn modelId="{361FEDC5-BBBB-4BA1-9D9C-04A1F1365308}" type="presOf" srcId="{93A4B22D-8F5E-4246-8487-01550DE773AA}" destId="{D1642955-1413-4018-94D1-CF53EC3FF2A2}" srcOrd="0" destOrd="0" presId="urn:microsoft.com/office/officeart/2008/layout/LinedList"/>
    <dgm:cxn modelId="{22798A23-1DBA-414B-8F9C-0F2C135C97C1}" type="presOf" srcId="{2788549F-74D9-4445-A3DE-6437423387CE}" destId="{A03A8D94-3A05-4586-869D-004243152C24}" srcOrd="0" destOrd="0" presId="urn:microsoft.com/office/officeart/2008/layout/LinedList"/>
    <dgm:cxn modelId="{0991B9A3-32FB-4CBA-8405-E7178A34EF3B}" type="presOf" srcId="{BFFE1E42-8E3A-4059-9F96-D68412D83168}" destId="{A4CF9553-D91F-4708-8254-749D7B2E4114}" srcOrd="0" destOrd="0" presId="urn:microsoft.com/office/officeart/2008/layout/LinedList"/>
    <dgm:cxn modelId="{B4AF2F55-2E26-4E1F-96A9-62A47B0A93C1}" type="presOf" srcId="{5D76CDCD-F5E9-466E-81EA-9942DADA2B51}" destId="{D15B0114-E264-490D-9B41-3D6FDCA8B3DF}" srcOrd="0" destOrd="0" presId="urn:microsoft.com/office/officeart/2008/layout/LinedList"/>
    <dgm:cxn modelId="{50C98EDF-4956-48D0-BB34-7C4A7728EF26}" srcId="{F61E65FA-70CD-4968-BEF9-0E65C47658F8}" destId="{E5EE1861-BF41-42B0-A0C0-ADFACE167C6E}" srcOrd="2" destOrd="0" parTransId="{6DF7BF2B-90FC-466D-8F2E-B411724E1E01}" sibTransId="{8E84F309-8CEE-4566-A67B-BEF048510A56}"/>
    <dgm:cxn modelId="{4F987FED-5350-42ED-B9E9-78EADE8A3315}" srcId="{C1A81BB3-901E-4C1F-BA15-D80E3A281C7E}" destId="{94580DC2-7BC0-4BAC-AB4D-C87B72A85018}" srcOrd="0" destOrd="0" parTransId="{F5B70B6C-9984-44A4-88A9-4C93D472F558}" sibTransId="{1A456A49-805E-4368-944E-5DB8E2BB7878}"/>
    <dgm:cxn modelId="{83EBE247-0A91-43D8-A2C5-9460834335E6}" srcId="{93A4B22D-8F5E-4246-8487-01550DE773AA}" destId="{BFFE1E42-8E3A-4059-9F96-D68412D83168}" srcOrd="0" destOrd="0" parTransId="{D7E7C3E4-031F-464D-A4D1-4B9BFA24E22E}" sibTransId="{F1BB779F-064C-4BA5-A3F0-D665E8DB4081}"/>
    <dgm:cxn modelId="{87CC7488-134A-42F7-9E26-B9AA77316EB8}" srcId="{F61E65FA-70CD-4968-BEF9-0E65C47658F8}" destId="{4489855F-A86C-4D34-9639-EB226A034FDC}" srcOrd="1" destOrd="0" parTransId="{BE9FBDF9-3D4B-4AA3-9850-D7FA4184BDF0}" sibTransId="{2F841441-3820-4B3F-B356-F03575A23169}"/>
    <dgm:cxn modelId="{7DDC96F4-2A57-4E2C-89AE-B32086096EA9}" srcId="{F61E65FA-70CD-4968-BEF9-0E65C47658F8}" destId="{2788549F-74D9-4445-A3DE-6437423387CE}" srcOrd="0" destOrd="0" parTransId="{4CC12BC5-45ED-471E-B3FA-79F48663F1A3}" sibTransId="{6C6E2F1E-DDFA-4E7C-89FB-4FB0882B4308}"/>
    <dgm:cxn modelId="{3035CCD4-C82D-4AFA-BDC9-A83291C75DB3}" type="presOf" srcId="{94580DC2-7BC0-4BAC-AB4D-C87B72A85018}" destId="{B15715D0-8077-4B9F-9008-844798AE0241}" srcOrd="0" destOrd="0" presId="urn:microsoft.com/office/officeart/2008/layout/LinedList"/>
    <dgm:cxn modelId="{C1ED260C-F6A5-4C58-AAD2-E47E9374933D}" type="presOf" srcId="{09B28A61-77F9-4658-B922-B175647F846C}" destId="{542C6955-029C-40AA-8885-4EFCFBA04AF3}" srcOrd="0" destOrd="0" presId="urn:microsoft.com/office/officeart/2008/layout/LinedList"/>
    <dgm:cxn modelId="{280BFC5D-A11A-42BF-ADA0-4E9D3AB43709}" type="presOf" srcId="{58DC1EC7-14FD-4A4A-803E-FDD69450944D}" destId="{05D4FB55-31F9-400E-BE20-96B9B3B7B88B}" srcOrd="0" destOrd="0" presId="urn:microsoft.com/office/officeart/2008/layout/LinedList"/>
    <dgm:cxn modelId="{8F665DBA-9967-4294-A606-30AA4F528CCF}" type="presOf" srcId="{F61E65FA-70CD-4968-BEF9-0E65C47658F8}" destId="{51BE44D4-5AF2-4441-87CA-4CC30C4A7477}" srcOrd="0" destOrd="0" presId="urn:microsoft.com/office/officeart/2008/layout/LinedList"/>
    <dgm:cxn modelId="{F5F28433-D18C-4932-BC1E-DF65C94556C2}" type="presOf" srcId="{D66474D6-087F-4103-AD9E-8C737C17F33F}" destId="{364CF21E-C02B-475D-B33B-07B252D906A9}" srcOrd="0" destOrd="0" presId="urn:microsoft.com/office/officeart/2008/layout/LinedList"/>
    <dgm:cxn modelId="{DDD5B94D-3CD3-4788-AD46-EBD6132B44F9}" srcId="{F61E65FA-70CD-4968-BEF9-0E65C47658F8}" destId="{93A4B22D-8F5E-4246-8487-01550DE773AA}" srcOrd="3" destOrd="0" parTransId="{1C61FF71-676E-4025-9ECA-211DC0672D22}" sibTransId="{7A522E1E-2605-4B80-A4C1-12A661AFE85E}"/>
    <dgm:cxn modelId="{EA143212-336B-401B-895A-2F8397E5B271}" type="presOf" srcId="{C1A81BB3-901E-4C1F-BA15-D80E3A281C7E}" destId="{95FDC1AF-4EEE-416E-83B6-AC7C2ED09858}" srcOrd="0" destOrd="0" presId="urn:microsoft.com/office/officeart/2008/layout/LinedList"/>
    <dgm:cxn modelId="{92B69266-C064-41B6-95C8-0D8E83A9AF73}" srcId="{4489855F-A86C-4D34-9639-EB226A034FDC}" destId="{D66474D6-087F-4103-AD9E-8C737C17F33F}" srcOrd="0" destOrd="0" parTransId="{724274AF-0613-4F94-8B50-3DCA343416F7}" sibTransId="{011D9D42-13C4-42A3-AC1A-2CD6B070CB6E}"/>
    <dgm:cxn modelId="{967FB6D0-4F52-4FBE-AFDC-CEE05F68CED1}" srcId="{E5EE1861-BF41-42B0-A0C0-ADFACE167C6E}" destId="{DAF1ED30-FAB7-455A-93A7-DBFAF30EB9C3}" srcOrd="0" destOrd="0" parTransId="{63289147-BE3C-46AF-9C67-2E607D92C68A}" sibTransId="{2589D071-EBEB-479B-9411-FA4C0B6CD2C0}"/>
    <dgm:cxn modelId="{FA62B4B8-5759-4C3C-A1D0-2FF010E9F2C8}" srcId="{5D76CDCD-F5E9-466E-81EA-9942DADA2B51}" destId="{09B28A61-77F9-4658-B922-B175647F846C}" srcOrd="0" destOrd="0" parTransId="{EC42F456-1A06-441E-97F3-F31CDB205716}" sibTransId="{C62283A7-8FE4-4EC3-B7A8-81EB14D0E565}"/>
    <dgm:cxn modelId="{195EDA8E-D039-4A02-B0F1-BF8730ADED65}" type="presOf" srcId="{4489855F-A86C-4D34-9639-EB226A034FDC}" destId="{FE024F5A-B129-4656-B487-46D5B8261920}" srcOrd="0" destOrd="0" presId="urn:microsoft.com/office/officeart/2008/layout/LinedList"/>
    <dgm:cxn modelId="{7DA284CF-C4D2-4000-A28F-A7C9B38814B4}" type="presOf" srcId="{E5EE1861-BF41-42B0-A0C0-ADFACE167C6E}" destId="{98302BDC-D47A-43F8-B91A-09C3E7851C70}" srcOrd="0" destOrd="0" presId="urn:microsoft.com/office/officeart/2008/layout/LinedList"/>
    <dgm:cxn modelId="{AF948E22-EE7E-4A9B-9755-0AF5F2305A6F}" srcId="{F61E65FA-70CD-4968-BEF9-0E65C47658F8}" destId="{5D76CDCD-F5E9-466E-81EA-9942DADA2B51}" srcOrd="5" destOrd="0" parTransId="{9FACC470-8289-4D17-AC4D-EAA8441979AA}" sibTransId="{70C08109-3179-4952-B056-2A2C75DCCDC8}"/>
    <dgm:cxn modelId="{3E9627F0-540A-48EF-B823-AE0C3325C238}" srcId="{2788549F-74D9-4445-A3DE-6437423387CE}" destId="{58DC1EC7-14FD-4A4A-803E-FDD69450944D}" srcOrd="0" destOrd="0" parTransId="{FF4FF85B-D36D-44D4-BD22-9F66714AD887}" sibTransId="{495A8AAF-EB3F-40AA-942B-C77E498B3B6B}"/>
    <dgm:cxn modelId="{8AB759BC-8302-4F5D-93E7-9B90D441CA19}" type="presParOf" srcId="{51BE44D4-5AF2-4441-87CA-4CC30C4A7477}" destId="{F1D51FCD-6126-467F-BBA6-8D4ED48CCED5}" srcOrd="0" destOrd="0" presId="urn:microsoft.com/office/officeart/2008/layout/LinedList"/>
    <dgm:cxn modelId="{0E8CF43D-1280-47D5-B60D-466479BA7B5B}" type="presParOf" srcId="{51BE44D4-5AF2-4441-87CA-4CC30C4A7477}" destId="{D423DCF5-CAB9-41A7-A3A1-3E50899D8B9E}" srcOrd="1" destOrd="0" presId="urn:microsoft.com/office/officeart/2008/layout/LinedList"/>
    <dgm:cxn modelId="{2AC10798-A437-47A7-9036-05DBFE82B29E}" type="presParOf" srcId="{D423DCF5-CAB9-41A7-A3A1-3E50899D8B9E}" destId="{A03A8D94-3A05-4586-869D-004243152C24}" srcOrd="0" destOrd="0" presId="urn:microsoft.com/office/officeart/2008/layout/LinedList"/>
    <dgm:cxn modelId="{DCA23830-7AC5-47BE-9F03-9AAA4EAAAD02}" type="presParOf" srcId="{D423DCF5-CAB9-41A7-A3A1-3E50899D8B9E}" destId="{90C7C6D2-5071-433D-8837-89993FC6EBD5}" srcOrd="1" destOrd="0" presId="urn:microsoft.com/office/officeart/2008/layout/LinedList"/>
    <dgm:cxn modelId="{06AA02BF-AF01-421A-B945-B05180B13D1A}" type="presParOf" srcId="{90C7C6D2-5071-433D-8837-89993FC6EBD5}" destId="{19239E80-8482-42FE-8789-F047B00B1890}" srcOrd="0" destOrd="0" presId="urn:microsoft.com/office/officeart/2008/layout/LinedList"/>
    <dgm:cxn modelId="{3B775134-8C98-460C-88E0-BC1106E213CF}" type="presParOf" srcId="{90C7C6D2-5071-433D-8837-89993FC6EBD5}" destId="{145EC005-171E-4DC0-9CB7-4E5CCFC0ED42}" srcOrd="1" destOrd="0" presId="urn:microsoft.com/office/officeart/2008/layout/LinedList"/>
    <dgm:cxn modelId="{C3D4DF40-F246-417F-A72B-761C04FBD052}" type="presParOf" srcId="{145EC005-171E-4DC0-9CB7-4E5CCFC0ED42}" destId="{71815594-C0A0-4DFC-9B45-CB9A39644AE5}" srcOrd="0" destOrd="0" presId="urn:microsoft.com/office/officeart/2008/layout/LinedList"/>
    <dgm:cxn modelId="{5EDD2BE3-6CB7-4C9A-950B-EAA4657A284A}" type="presParOf" srcId="{145EC005-171E-4DC0-9CB7-4E5CCFC0ED42}" destId="{05D4FB55-31F9-400E-BE20-96B9B3B7B88B}" srcOrd="1" destOrd="0" presId="urn:microsoft.com/office/officeart/2008/layout/LinedList"/>
    <dgm:cxn modelId="{E974DEF3-AA04-4702-BCB7-FD002737AB77}" type="presParOf" srcId="{145EC005-171E-4DC0-9CB7-4E5CCFC0ED42}" destId="{BE432E8F-4F67-4C85-8E5B-170D477CC292}" srcOrd="2" destOrd="0" presId="urn:microsoft.com/office/officeart/2008/layout/LinedList"/>
    <dgm:cxn modelId="{F3F190BB-2DE9-49AA-BEBC-B28EDA4CEABD}" type="presParOf" srcId="{90C7C6D2-5071-433D-8837-89993FC6EBD5}" destId="{9B5EBC26-F777-49FF-AD61-EFE7006F2A38}" srcOrd="2" destOrd="0" presId="urn:microsoft.com/office/officeart/2008/layout/LinedList"/>
    <dgm:cxn modelId="{6B744DE6-8F18-4EA1-B4A7-AEA26ABA02C4}" type="presParOf" srcId="{90C7C6D2-5071-433D-8837-89993FC6EBD5}" destId="{AC3E83AA-FE0C-400B-8BB3-F9722ED1CE7D}" srcOrd="3" destOrd="0" presId="urn:microsoft.com/office/officeart/2008/layout/LinedList"/>
    <dgm:cxn modelId="{58277B7A-49E8-47B4-BDF2-1CB4BF156333}" type="presParOf" srcId="{51BE44D4-5AF2-4441-87CA-4CC30C4A7477}" destId="{75752295-BD25-4060-862F-12E9C90F85A0}" srcOrd="2" destOrd="0" presId="urn:microsoft.com/office/officeart/2008/layout/LinedList"/>
    <dgm:cxn modelId="{DDCE6445-A0B4-4CAA-A783-F333D189DEEB}" type="presParOf" srcId="{51BE44D4-5AF2-4441-87CA-4CC30C4A7477}" destId="{BFB74EFF-6EA9-4CEB-B917-E918EC4B87ED}" srcOrd="3" destOrd="0" presId="urn:microsoft.com/office/officeart/2008/layout/LinedList"/>
    <dgm:cxn modelId="{06A374C8-3A32-4648-B238-A59BBC839723}" type="presParOf" srcId="{BFB74EFF-6EA9-4CEB-B917-E918EC4B87ED}" destId="{FE024F5A-B129-4656-B487-46D5B8261920}" srcOrd="0" destOrd="0" presId="urn:microsoft.com/office/officeart/2008/layout/LinedList"/>
    <dgm:cxn modelId="{2D54290F-FB87-4981-B5F3-757B7F1F364E}" type="presParOf" srcId="{BFB74EFF-6EA9-4CEB-B917-E918EC4B87ED}" destId="{2CAD5D20-5F6C-4DE1-AFD0-131B69048828}" srcOrd="1" destOrd="0" presId="urn:microsoft.com/office/officeart/2008/layout/LinedList"/>
    <dgm:cxn modelId="{C979FED9-07E7-4FD4-9E82-F33B39160694}" type="presParOf" srcId="{2CAD5D20-5F6C-4DE1-AFD0-131B69048828}" destId="{E5EC8C29-C524-4017-9152-F4A17A2BAA2F}" srcOrd="0" destOrd="0" presId="urn:microsoft.com/office/officeart/2008/layout/LinedList"/>
    <dgm:cxn modelId="{A2EF8BDD-9BA9-48E9-BCC5-6B4E3286B38B}" type="presParOf" srcId="{2CAD5D20-5F6C-4DE1-AFD0-131B69048828}" destId="{5EAB06E6-199C-4120-89ED-762199D25306}" srcOrd="1" destOrd="0" presId="urn:microsoft.com/office/officeart/2008/layout/LinedList"/>
    <dgm:cxn modelId="{32327183-14C8-46F2-807B-CE6A281425BC}" type="presParOf" srcId="{5EAB06E6-199C-4120-89ED-762199D25306}" destId="{7C7E489C-8F93-445D-9E2C-A84F316391B0}" srcOrd="0" destOrd="0" presId="urn:microsoft.com/office/officeart/2008/layout/LinedList"/>
    <dgm:cxn modelId="{58003BD1-9704-4625-825A-55DC68650542}" type="presParOf" srcId="{5EAB06E6-199C-4120-89ED-762199D25306}" destId="{364CF21E-C02B-475D-B33B-07B252D906A9}" srcOrd="1" destOrd="0" presId="urn:microsoft.com/office/officeart/2008/layout/LinedList"/>
    <dgm:cxn modelId="{ECE1D05D-4A5A-4425-83E4-C775669CF1CB}" type="presParOf" srcId="{5EAB06E6-199C-4120-89ED-762199D25306}" destId="{E71D9FBB-40D7-451D-8000-51BB331783BF}" srcOrd="2" destOrd="0" presId="urn:microsoft.com/office/officeart/2008/layout/LinedList"/>
    <dgm:cxn modelId="{B2161D7F-F3A9-4196-9E11-BBC568BCB664}" type="presParOf" srcId="{2CAD5D20-5F6C-4DE1-AFD0-131B69048828}" destId="{356A09E0-C649-4553-B502-95755E4C380D}" srcOrd="2" destOrd="0" presId="urn:microsoft.com/office/officeart/2008/layout/LinedList"/>
    <dgm:cxn modelId="{F0EB3112-4407-40CC-9CD2-4C6153ABA60E}" type="presParOf" srcId="{2CAD5D20-5F6C-4DE1-AFD0-131B69048828}" destId="{63D639C1-3885-46F5-A07C-DA77FCB6E7C1}" srcOrd="3" destOrd="0" presId="urn:microsoft.com/office/officeart/2008/layout/LinedList"/>
    <dgm:cxn modelId="{CE62D513-443B-4C7F-A5D9-3AD1088ED521}" type="presParOf" srcId="{51BE44D4-5AF2-4441-87CA-4CC30C4A7477}" destId="{73FBCA67-0BAD-44CC-BD3D-8C681931EFC5}" srcOrd="4" destOrd="0" presId="urn:microsoft.com/office/officeart/2008/layout/LinedList"/>
    <dgm:cxn modelId="{AD29EF3A-5FE0-444B-95E4-C9B865B819DE}" type="presParOf" srcId="{51BE44D4-5AF2-4441-87CA-4CC30C4A7477}" destId="{44E93ED5-703B-46BB-ADEF-6724C0D42E1B}" srcOrd="5" destOrd="0" presId="urn:microsoft.com/office/officeart/2008/layout/LinedList"/>
    <dgm:cxn modelId="{50A2A84F-3D50-4161-A306-579D692A61B2}" type="presParOf" srcId="{44E93ED5-703B-46BB-ADEF-6724C0D42E1B}" destId="{98302BDC-D47A-43F8-B91A-09C3E7851C70}" srcOrd="0" destOrd="0" presId="urn:microsoft.com/office/officeart/2008/layout/LinedList"/>
    <dgm:cxn modelId="{2E10D38E-3C73-4637-9C2F-CEB8B8AF5782}" type="presParOf" srcId="{44E93ED5-703B-46BB-ADEF-6724C0D42E1B}" destId="{484DB401-BD02-4F91-954E-B979DAE5EC71}" srcOrd="1" destOrd="0" presId="urn:microsoft.com/office/officeart/2008/layout/LinedList"/>
    <dgm:cxn modelId="{9EFED9CE-0E76-4DDE-BCD9-CE4D528F30B1}" type="presParOf" srcId="{484DB401-BD02-4F91-954E-B979DAE5EC71}" destId="{402368C6-F3FD-4BFE-A21C-A044E4165358}" srcOrd="0" destOrd="0" presId="urn:microsoft.com/office/officeart/2008/layout/LinedList"/>
    <dgm:cxn modelId="{300EE680-00F8-4ECE-936B-71C1D7EDC83C}" type="presParOf" srcId="{484DB401-BD02-4F91-954E-B979DAE5EC71}" destId="{1714D0F3-A4EC-4C77-8361-CF375D44385A}" srcOrd="1" destOrd="0" presId="urn:microsoft.com/office/officeart/2008/layout/LinedList"/>
    <dgm:cxn modelId="{9857ED14-E194-44F7-A60A-B1789FCAB536}" type="presParOf" srcId="{1714D0F3-A4EC-4C77-8361-CF375D44385A}" destId="{482AC58B-A822-4F6E-9388-AAE998FFB685}" srcOrd="0" destOrd="0" presId="urn:microsoft.com/office/officeart/2008/layout/LinedList"/>
    <dgm:cxn modelId="{F3259573-0EC8-4EF5-80B9-AA6F7482B89B}" type="presParOf" srcId="{1714D0F3-A4EC-4C77-8361-CF375D44385A}" destId="{2AA595B2-82E0-4ED0-B3D9-51517D1FDD18}" srcOrd="1" destOrd="0" presId="urn:microsoft.com/office/officeart/2008/layout/LinedList"/>
    <dgm:cxn modelId="{7396EA41-41B8-44D7-8D21-1ED8CD720CE7}" type="presParOf" srcId="{1714D0F3-A4EC-4C77-8361-CF375D44385A}" destId="{9E1C743B-53C3-41E9-8C0A-AF89F7612393}" srcOrd="2" destOrd="0" presId="urn:microsoft.com/office/officeart/2008/layout/LinedList"/>
    <dgm:cxn modelId="{6B3718F6-F226-4E47-844C-BE5F66E85F77}" type="presParOf" srcId="{484DB401-BD02-4F91-954E-B979DAE5EC71}" destId="{F88D88F6-6735-43E9-A14B-8F7A2973CDFE}" srcOrd="2" destOrd="0" presId="urn:microsoft.com/office/officeart/2008/layout/LinedList"/>
    <dgm:cxn modelId="{8FA900E6-9C59-407B-AAAA-D3680739F08D}" type="presParOf" srcId="{484DB401-BD02-4F91-954E-B979DAE5EC71}" destId="{30B0E342-24E5-48B5-9433-BDB245F111E9}" srcOrd="3" destOrd="0" presId="urn:microsoft.com/office/officeart/2008/layout/LinedList"/>
    <dgm:cxn modelId="{D6FA30A2-FBBF-4B17-A0FD-3A76AB18DB3A}" type="presParOf" srcId="{51BE44D4-5AF2-4441-87CA-4CC30C4A7477}" destId="{5D3821EB-1061-45FE-B2B4-5D0295CDD812}" srcOrd="6" destOrd="0" presId="urn:microsoft.com/office/officeart/2008/layout/LinedList"/>
    <dgm:cxn modelId="{17327A6F-1B01-4F5A-89A8-E49181C15514}" type="presParOf" srcId="{51BE44D4-5AF2-4441-87CA-4CC30C4A7477}" destId="{3A80CD6B-3E88-44CF-AEFC-817745BF6A20}" srcOrd="7" destOrd="0" presId="urn:microsoft.com/office/officeart/2008/layout/LinedList"/>
    <dgm:cxn modelId="{8D3CD0CA-ADE9-4D07-92BF-FF39A715F756}" type="presParOf" srcId="{3A80CD6B-3E88-44CF-AEFC-817745BF6A20}" destId="{D1642955-1413-4018-94D1-CF53EC3FF2A2}" srcOrd="0" destOrd="0" presId="urn:microsoft.com/office/officeart/2008/layout/LinedList"/>
    <dgm:cxn modelId="{ACF95C95-8688-4693-852B-1DAC1E96F3CE}" type="presParOf" srcId="{3A80CD6B-3E88-44CF-AEFC-817745BF6A20}" destId="{771369E3-1519-4563-955A-D5BAE2D62626}" srcOrd="1" destOrd="0" presId="urn:microsoft.com/office/officeart/2008/layout/LinedList"/>
    <dgm:cxn modelId="{4465E6B6-C0FF-4A8E-B1DF-1469981F5DD3}" type="presParOf" srcId="{771369E3-1519-4563-955A-D5BAE2D62626}" destId="{F7997476-90EC-4A06-BE5E-72AC3BE88353}" srcOrd="0" destOrd="0" presId="urn:microsoft.com/office/officeart/2008/layout/LinedList"/>
    <dgm:cxn modelId="{FEDE469A-71AF-4B69-A906-EA57A28B9BB6}" type="presParOf" srcId="{771369E3-1519-4563-955A-D5BAE2D62626}" destId="{A14C1B14-4146-41CD-A7F1-A67B81C0143F}" srcOrd="1" destOrd="0" presId="urn:microsoft.com/office/officeart/2008/layout/LinedList"/>
    <dgm:cxn modelId="{8CF52B35-15A5-43C9-9A9B-6CA4466EF912}" type="presParOf" srcId="{A14C1B14-4146-41CD-A7F1-A67B81C0143F}" destId="{F4CFFD94-ED92-437A-A7ED-5E26C83C5BC4}" srcOrd="0" destOrd="0" presId="urn:microsoft.com/office/officeart/2008/layout/LinedList"/>
    <dgm:cxn modelId="{E73E7122-1BCE-46F2-9FE9-8C864806C524}" type="presParOf" srcId="{A14C1B14-4146-41CD-A7F1-A67B81C0143F}" destId="{A4CF9553-D91F-4708-8254-749D7B2E4114}" srcOrd="1" destOrd="0" presId="urn:microsoft.com/office/officeart/2008/layout/LinedList"/>
    <dgm:cxn modelId="{128BD7C1-D76D-44A4-99C6-203D908EB743}" type="presParOf" srcId="{A14C1B14-4146-41CD-A7F1-A67B81C0143F}" destId="{74316E46-3A72-4B67-96D2-660377150863}" srcOrd="2" destOrd="0" presId="urn:microsoft.com/office/officeart/2008/layout/LinedList"/>
    <dgm:cxn modelId="{26757D26-5679-4B9A-90B7-4D2942ACBFC1}" type="presParOf" srcId="{771369E3-1519-4563-955A-D5BAE2D62626}" destId="{2DF2B694-EA4F-4C56-8DA1-AD40FEEC9E4F}" srcOrd="2" destOrd="0" presId="urn:microsoft.com/office/officeart/2008/layout/LinedList"/>
    <dgm:cxn modelId="{D445E481-0E2E-4A32-B3EC-B7AB5DB4D4C5}" type="presParOf" srcId="{771369E3-1519-4563-955A-D5BAE2D62626}" destId="{32DC862B-8D09-4B6C-839A-80749096BCCA}" srcOrd="3" destOrd="0" presId="urn:microsoft.com/office/officeart/2008/layout/LinedList"/>
    <dgm:cxn modelId="{C3461234-94F2-4844-910A-DCC28FF28AC4}" type="presParOf" srcId="{51BE44D4-5AF2-4441-87CA-4CC30C4A7477}" destId="{E02F767E-3C42-4A03-8CA9-9ED5BFB96240}" srcOrd="8" destOrd="0" presId="urn:microsoft.com/office/officeart/2008/layout/LinedList"/>
    <dgm:cxn modelId="{726715AD-BC89-41F1-A294-C4E34241564F}" type="presParOf" srcId="{51BE44D4-5AF2-4441-87CA-4CC30C4A7477}" destId="{3FB22421-FBC6-42D8-AA3B-50CC23508C80}" srcOrd="9" destOrd="0" presId="urn:microsoft.com/office/officeart/2008/layout/LinedList"/>
    <dgm:cxn modelId="{19941DF7-099B-47D0-AF20-8B6E288B65A8}" type="presParOf" srcId="{3FB22421-FBC6-42D8-AA3B-50CC23508C80}" destId="{95FDC1AF-4EEE-416E-83B6-AC7C2ED09858}" srcOrd="0" destOrd="0" presId="urn:microsoft.com/office/officeart/2008/layout/LinedList"/>
    <dgm:cxn modelId="{A5F293B6-E86C-48BC-999B-BAB9D48A6D3C}" type="presParOf" srcId="{3FB22421-FBC6-42D8-AA3B-50CC23508C80}" destId="{83ECDB98-656E-4B66-88E9-438926D27586}" srcOrd="1" destOrd="0" presId="urn:microsoft.com/office/officeart/2008/layout/LinedList"/>
    <dgm:cxn modelId="{A17569AA-8F78-4134-9ED5-B07C012E1BC0}" type="presParOf" srcId="{83ECDB98-656E-4B66-88E9-438926D27586}" destId="{97B07A24-562A-4072-9341-E2E3CA01A742}" srcOrd="0" destOrd="0" presId="urn:microsoft.com/office/officeart/2008/layout/LinedList"/>
    <dgm:cxn modelId="{E078A7C7-D690-4363-B872-53D7588B07FA}" type="presParOf" srcId="{83ECDB98-656E-4B66-88E9-438926D27586}" destId="{91D5E87E-EF51-429D-B38B-5F7AEB0E2737}" srcOrd="1" destOrd="0" presId="urn:microsoft.com/office/officeart/2008/layout/LinedList"/>
    <dgm:cxn modelId="{90EFAD99-74BB-4FAC-8029-DE44BAAB91DE}" type="presParOf" srcId="{91D5E87E-EF51-429D-B38B-5F7AEB0E2737}" destId="{7F630814-7668-4A9A-930C-ECA0F259B1DC}" srcOrd="0" destOrd="0" presId="urn:microsoft.com/office/officeart/2008/layout/LinedList"/>
    <dgm:cxn modelId="{4B0CDD11-8FE2-429B-9340-623587BFAE94}" type="presParOf" srcId="{91D5E87E-EF51-429D-B38B-5F7AEB0E2737}" destId="{B15715D0-8077-4B9F-9008-844798AE0241}" srcOrd="1" destOrd="0" presId="urn:microsoft.com/office/officeart/2008/layout/LinedList"/>
    <dgm:cxn modelId="{76B567CC-72D6-4E00-941D-0C9A9359993E}" type="presParOf" srcId="{91D5E87E-EF51-429D-B38B-5F7AEB0E2737}" destId="{F419EC9C-C668-4999-B95D-92EA5984A203}" srcOrd="2" destOrd="0" presId="urn:microsoft.com/office/officeart/2008/layout/LinedList"/>
    <dgm:cxn modelId="{3DCFD43E-BD79-45DE-9D9B-0BAD007931AF}" type="presParOf" srcId="{83ECDB98-656E-4B66-88E9-438926D27586}" destId="{39F8AD43-A22F-46EF-8EFA-6999998FB685}" srcOrd="2" destOrd="0" presId="urn:microsoft.com/office/officeart/2008/layout/LinedList"/>
    <dgm:cxn modelId="{022016EB-AC6E-4957-969E-F67FDC2FD62E}" type="presParOf" srcId="{83ECDB98-656E-4B66-88E9-438926D27586}" destId="{654E2065-7E75-4875-8B25-823CA54351EC}" srcOrd="3" destOrd="0" presId="urn:microsoft.com/office/officeart/2008/layout/LinedList"/>
    <dgm:cxn modelId="{EB16BC82-2F10-4AD4-88E3-5A15CE7D6C29}" type="presParOf" srcId="{51BE44D4-5AF2-4441-87CA-4CC30C4A7477}" destId="{C92AAC52-B57E-412B-B1AB-5391954908E7}" srcOrd="10" destOrd="0" presId="urn:microsoft.com/office/officeart/2008/layout/LinedList"/>
    <dgm:cxn modelId="{A78832E3-92C0-4CEB-9AC3-E99275DCF7EA}" type="presParOf" srcId="{51BE44D4-5AF2-4441-87CA-4CC30C4A7477}" destId="{D0A1F8AC-B2BA-48D2-820D-B2E36223466E}" srcOrd="11" destOrd="0" presId="urn:microsoft.com/office/officeart/2008/layout/LinedList"/>
    <dgm:cxn modelId="{A98B5C3A-346C-4414-8876-777AF5B476C6}" type="presParOf" srcId="{D0A1F8AC-B2BA-48D2-820D-B2E36223466E}" destId="{D15B0114-E264-490D-9B41-3D6FDCA8B3DF}" srcOrd="0" destOrd="0" presId="urn:microsoft.com/office/officeart/2008/layout/LinedList"/>
    <dgm:cxn modelId="{05C28BB4-3887-4A26-B5D8-7DA5B1003453}" type="presParOf" srcId="{D0A1F8AC-B2BA-48D2-820D-B2E36223466E}" destId="{BE4FA5F7-3367-47C4-B498-5C43EE88AD99}" srcOrd="1" destOrd="0" presId="urn:microsoft.com/office/officeart/2008/layout/LinedList"/>
    <dgm:cxn modelId="{9D92D9EA-D5A5-416B-AE4F-3C3BF0813D1C}" type="presParOf" srcId="{BE4FA5F7-3367-47C4-B498-5C43EE88AD99}" destId="{2B98491B-E3C9-4D3F-BA3C-B4F5F7578BAD}" srcOrd="0" destOrd="0" presId="urn:microsoft.com/office/officeart/2008/layout/LinedList"/>
    <dgm:cxn modelId="{A0878080-A6AC-486D-B647-98BF9C6034CB}" type="presParOf" srcId="{BE4FA5F7-3367-47C4-B498-5C43EE88AD99}" destId="{08EBE090-C259-4E42-925E-223FABF273CC}" srcOrd="1" destOrd="0" presId="urn:microsoft.com/office/officeart/2008/layout/LinedList"/>
    <dgm:cxn modelId="{7BD5F0F9-EF66-45DB-ADCA-AE0165EE666A}" type="presParOf" srcId="{08EBE090-C259-4E42-925E-223FABF273CC}" destId="{11FB8B70-D5C4-4A7A-B1DC-49078EB66892}" srcOrd="0" destOrd="0" presId="urn:microsoft.com/office/officeart/2008/layout/LinedList"/>
    <dgm:cxn modelId="{3F4EEA4D-B777-4FE6-A5A8-8FA80CBAAE9D}" type="presParOf" srcId="{08EBE090-C259-4E42-925E-223FABF273CC}" destId="{542C6955-029C-40AA-8885-4EFCFBA04AF3}" srcOrd="1" destOrd="0" presId="urn:microsoft.com/office/officeart/2008/layout/LinedList"/>
    <dgm:cxn modelId="{02B3CA84-888E-4F75-8100-E1790081AAE3}" type="presParOf" srcId="{08EBE090-C259-4E42-925E-223FABF273CC}" destId="{DDAFAF8B-F73C-4AFD-B972-8DB87E739131}" srcOrd="2" destOrd="0" presId="urn:microsoft.com/office/officeart/2008/layout/LinedList"/>
    <dgm:cxn modelId="{355602C4-9917-4CB1-AD26-F26D65A0B204}" type="presParOf" srcId="{BE4FA5F7-3367-47C4-B498-5C43EE88AD99}" destId="{04EFED98-C7C3-4AF3-929F-C67748C65F8A}" srcOrd="2" destOrd="0" presId="urn:microsoft.com/office/officeart/2008/layout/LinedList"/>
    <dgm:cxn modelId="{6F13F3E1-D45F-4882-AF04-FBA0370028C7}" type="presParOf" srcId="{BE4FA5F7-3367-47C4-B498-5C43EE88AD99}" destId="{0CEE5279-FB98-49B2-B9A2-6E63A8E6BE8E}"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C204A-8004-4BAC-9E69-9809455C660D}">
      <dsp:nvSpPr>
        <dsp:cNvPr id="0" name=""/>
        <dsp:cNvSpPr/>
      </dsp:nvSpPr>
      <dsp:spPr>
        <a:xfrm>
          <a:off x="0" y="202331"/>
          <a:ext cx="5184576" cy="5184576"/>
        </a:xfrm>
        <a:prstGeom prst="pie">
          <a:avLst>
            <a:gd name="adj1" fmla="val 5400000"/>
            <a:gd name="adj2" fmla="val 162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369E68-ACCC-4D39-BAEE-37B06065B177}">
      <dsp:nvSpPr>
        <dsp:cNvPr id="0" name=""/>
        <dsp:cNvSpPr/>
      </dsp:nvSpPr>
      <dsp:spPr>
        <a:xfrm>
          <a:off x="2592288" y="202331"/>
          <a:ext cx="6048672" cy="5184576"/>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kern="1200" smtClean="0"/>
            <a:t>Trying something new</a:t>
          </a:r>
          <a:endParaRPr lang="en-GB" sz="2600" kern="1200" dirty="0"/>
        </a:p>
      </dsp:txBody>
      <dsp:txXfrm>
        <a:off x="2592288" y="202331"/>
        <a:ext cx="3024336" cy="1555376"/>
      </dsp:txXfrm>
    </dsp:sp>
    <dsp:sp modelId="{43ED509E-2C29-4E80-9A24-410AD6FF463B}">
      <dsp:nvSpPr>
        <dsp:cNvPr id="0" name=""/>
        <dsp:cNvSpPr/>
      </dsp:nvSpPr>
      <dsp:spPr>
        <a:xfrm>
          <a:off x="907302" y="1757708"/>
          <a:ext cx="3369971" cy="3369971"/>
        </a:xfrm>
        <a:prstGeom prst="pie">
          <a:avLst>
            <a:gd name="adj1" fmla="val 5400000"/>
            <a:gd name="adj2" fmla="val 162000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4F323-D6DF-45A0-BC51-80A1CC3B890C}">
      <dsp:nvSpPr>
        <dsp:cNvPr id="0" name=""/>
        <dsp:cNvSpPr/>
      </dsp:nvSpPr>
      <dsp:spPr>
        <a:xfrm>
          <a:off x="2592288" y="1757708"/>
          <a:ext cx="6048672" cy="3369971"/>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kern="1200" dirty="0" smtClean="0"/>
            <a:t>Trying something new and put in place the systems to learn</a:t>
          </a:r>
          <a:endParaRPr lang="en-GB" sz="2600" kern="1200" dirty="0"/>
        </a:p>
      </dsp:txBody>
      <dsp:txXfrm>
        <a:off x="2592288" y="1757708"/>
        <a:ext cx="3024336" cy="1555370"/>
      </dsp:txXfrm>
    </dsp:sp>
    <dsp:sp modelId="{07D4EB4B-7661-44AB-8CE8-D46B08AA1A89}">
      <dsp:nvSpPr>
        <dsp:cNvPr id="0" name=""/>
        <dsp:cNvSpPr/>
      </dsp:nvSpPr>
      <dsp:spPr>
        <a:xfrm>
          <a:off x="1814602" y="3313079"/>
          <a:ext cx="1555371" cy="1555371"/>
        </a:xfrm>
        <a:prstGeom prst="pie">
          <a:avLst>
            <a:gd name="adj1" fmla="val 5400000"/>
            <a:gd name="adj2" fmla="val 16200000"/>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923317-E343-4DAD-A239-F583E9004537}">
      <dsp:nvSpPr>
        <dsp:cNvPr id="0" name=""/>
        <dsp:cNvSpPr/>
      </dsp:nvSpPr>
      <dsp:spPr>
        <a:xfrm>
          <a:off x="2592288" y="3313079"/>
          <a:ext cx="6048672" cy="1555371"/>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kern="1200" dirty="0" smtClean="0">
              <a:solidFill>
                <a:schemeClr val="accent4">
                  <a:lumMod val="75000"/>
                </a:schemeClr>
              </a:solidFill>
            </a:rPr>
            <a:t>RCTs</a:t>
          </a:r>
          <a:endParaRPr lang="en-GB" sz="2600" kern="1200" dirty="0">
            <a:solidFill>
              <a:schemeClr val="accent4">
                <a:lumMod val="75000"/>
              </a:schemeClr>
            </a:solidFill>
          </a:endParaRPr>
        </a:p>
      </dsp:txBody>
      <dsp:txXfrm>
        <a:off x="2592288" y="3313079"/>
        <a:ext cx="3024336" cy="1555371"/>
      </dsp:txXfrm>
    </dsp:sp>
    <dsp:sp modelId="{B7469C79-D446-430A-9D55-9FB394E1E4F1}">
      <dsp:nvSpPr>
        <dsp:cNvPr id="0" name=""/>
        <dsp:cNvSpPr/>
      </dsp:nvSpPr>
      <dsp:spPr>
        <a:xfrm>
          <a:off x="5616624" y="202331"/>
          <a:ext cx="3024336" cy="155537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GB" sz="1500" kern="1200" smtClean="0"/>
            <a:t>No rigorous learning or evaluation strategy</a:t>
          </a:r>
          <a:endParaRPr lang="en-GB" sz="1500" kern="1200" dirty="0"/>
        </a:p>
        <a:p>
          <a:pPr marL="114300" lvl="1" indent="-114300" algn="l" defTabSz="666750">
            <a:lnSpc>
              <a:spcPct val="90000"/>
            </a:lnSpc>
            <a:spcBef>
              <a:spcPct val="0"/>
            </a:spcBef>
            <a:spcAft>
              <a:spcPct val="15000"/>
            </a:spcAft>
            <a:buChar char="••"/>
          </a:pPr>
          <a:r>
            <a:rPr lang="en-GB" sz="1500" kern="1200" smtClean="0"/>
            <a:t>No real “testing mindset”</a:t>
          </a:r>
          <a:endParaRPr lang="en-GB" sz="1500" kern="1200" dirty="0"/>
        </a:p>
        <a:p>
          <a:pPr marL="114300" lvl="1" indent="-114300" algn="l" defTabSz="666750">
            <a:lnSpc>
              <a:spcPct val="90000"/>
            </a:lnSpc>
            <a:spcBef>
              <a:spcPct val="0"/>
            </a:spcBef>
            <a:spcAft>
              <a:spcPct val="15000"/>
            </a:spcAft>
            <a:buChar char="••"/>
          </a:pPr>
          <a:r>
            <a:rPr lang="en-GB" sz="1500" kern="1200" smtClean="0"/>
            <a:t>A “pilot”</a:t>
          </a:r>
          <a:endParaRPr lang="en-GB" sz="1500" kern="1200" dirty="0"/>
        </a:p>
      </dsp:txBody>
      <dsp:txXfrm>
        <a:off x="5616624" y="202331"/>
        <a:ext cx="3024336" cy="1555376"/>
      </dsp:txXfrm>
    </dsp:sp>
    <dsp:sp modelId="{7AD091C7-CD76-4DEC-AF26-78F8A7472EA9}">
      <dsp:nvSpPr>
        <dsp:cNvPr id="0" name=""/>
        <dsp:cNvSpPr/>
      </dsp:nvSpPr>
      <dsp:spPr>
        <a:xfrm>
          <a:off x="5616624" y="1757708"/>
          <a:ext cx="3024336" cy="155537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GB" sz="1500" kern="1200" smtClean="0"/>
            <a:t>Rigorous formal research design</a:t>
          </a:r>
          <a:endParaRPr lang="en-GB" sz="1500" kern="1200" dirty="0"/>
        </a:p>
        <a:p>
          <a:pPr marL="114300" lvl="1" indent="-114300" algn="l" defTabSz="666750">
            <a:lnSpc>
              <a:spcPct val="90000"/>
            </a:lnSpc>
            <a:spcBef>
              <a:spcPct val="0"/>
            </a:spcBef>
            <a:spcAft>
              <a:spcPct val="15000"/>
            </a:spcAft>
            <a:buChar char="••"/>
          </a:pPr>
          <a:r>
            <a:rPr lang="en-GB" sz="1500" kern="1200" smtClean="0"/>
            <a:t>Test a hypothesis </a:t>
          </a:r>
          <a:endParaRPr lang="en-GB" sz="1500" kern="1200" dirty="0"/>
        </a:p>
        <a:p>
          <a:pPr marL="114300" lvl="1" indent="-114300" algn="l" defTabSz="666750">
            <a:lnSpc>
              <a:spcPct val="90000"/>
            </a:lnSpc>
            <a:spcBef>
              <a:spcPct val="0"/>
            </a:spcBef>
            <a:spcAft>
              <a:spcPct val="15000"/>
            </a:spcAft>
            <a:buChar char="••"/>
          </a:pPr>
          <a:r>
            <a:rPr lang="en-GB" sz="1500" kern="1200" smtClean="0"/>
            <a:t>Codifying and sharing resulting knowledge</a:t>
          </a:r>
          <a:endParaRPr lang="en-GB" sz="1500" kern="1200" dirty="0"/>
        </a:p>
        <a:p>
          <a:pPr marL="114300" lvl="1" indent="-114300" algn="l" defTabSz="666750">
            <a:lnSpc>
              <a:spcPct val="90000"/>
            </a:lnSpc>
            <a:spcBef>
              <a:spcPct val="0"/>
            </a:spcBef>
            <a:spcAft>
              <a:spcPct val="15000"/>
            </a:spcAft>
            <a:buChar char="••"/>
          </a:pPr>
          <a:r>
            <a:rPr lang="en-GB" sz="1500" kern="1200" smtClean="0"/>
            <a:t>Sometimes but not always with  some form of control group</a:t>
          </a:r>
          <a:endParaRPr lang="en-GB" sz="1500" kern="1200" dirty="0"/>
        </a:p>
      </dsp:txBody>
      <dsp:txXfrm>
        <a:off x="5616624" y="1757708"/>
        <a:ext cx="3024336" cy="1555370"/>
      </dsp:txXfrm>
    </dsp:sp>
    <dsp:sp modelId="{DF7ABC6B-A2A3-4D18-B3A5-977EAAD4EF04}">
      <dsp:nvSpPr>
        <dsp:cNvPr id="0" name=""/>
        <dsp:cNvSpPr/>
      </dsp:nvSpPr>
      <dsp:spPr>
        <a:xfrm>
          <a:off x="5616624" y="3313079"/>
          <a:ext cx="3024336" cy="15553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GB" sz="1500" kern="1200" dirty="0" smtClean="0">
              <a:solidFill>
                <a:schemeClr val="accent4">
                  <a:lumMod val="75000"/>
                </a:schemeClr>
              </a:solidFill>
            </a:rPr>
            <a:t>Randomised controlled trials</a:t>
          </a:r>
          <a:endParaRPr lang="en-GB" sz="1500" kern="1200" dirty="0">
            <a:solidFill>
              <a:schemeClr val="accent4">
                <a:lumMod val="75000"/>
              </a:schemeClr>
            </a:solidFill>
          </a:endParaRPr>
        </a:p>
        <a:p>
          <a:pPr marL="114300" lvl="1" indent="-114300" algn="l" defTabSz="666750">
            <a:lnSpc>
              <a:spcPct val="90000"/>
            </a:lnSpc>
            <a:spcBef>
              <a:spcPct val="0"/>
            </a:spcBef>
            <a:spcAft>
              <a:spcPct val="15000"/>
            </a:spcAft>
            <a:buChar char="••"/>
          </a:pPr>
          <a:r>
            <a:rPr lang="en-GB" sz="1500" kern="1200" dirty="0" smtClean="0">
              <a:solidFill>
                <a:schemeClr val="accent4">
                  <a:lumMod val="75000"/>
                </a:schemeClr>
              </a:solidFill>
            </a:rPr>
            <a:t>Control group created by the programme manager/researcher using a lottery</a:t>
          </a:r>
          <a:endParaRPr lang="en-GB" sz="1500" kern="1200" dirty="0">
            <a:solidFill>
              <a:schemeClr val="accent4">
                <a:lumMod val="75000"/>
              </a:schemeClr>
            </a:solidFill>
          </a:endParaRPr>
        </a:p>
        <a:p>
          <a:pPr marL="114300" lvl="1" indent="-114300" algn="l" defTabSz="666750">
            <a:lnSpc>
              <a:spcPct val="90000"/>
            </a:lnSpc>
            <a:spcBef>
              <a:spcPct val="0"/>
            </a:spcBef>
            <a:spcAft>
              <a:spcPct val="15000"/>
            </a:spcAft>
            <a:buChar char="••"/>
          </a:pPr>
          <a:r>
            <a:rPr lang="en-GB" sz="1500" kern="1200" dirty="0" smtClean="0">
              <a:solidFill>
                <a:schemeClr val="accent4">
                  <a:lumMod val="75000"/>
                </a:schemeClr>
              </a:solidFill>
            </a:rPr>
            <a:t>Field vs. “lab” experiments</a:t>
          </a:r>
          <a:endParaRPr lang="en-GB" sz="1500" kern="1200" dirty="0">
            <a:solidFill>
              <a:schemeClr val="accent4">
                <a:lumMod val="75000"/>
              </a:schemeClr>
            </a:solidFill>
          </a:endParaRPr>
        </a:p>
        <a:p>
          <a:pPr marL="114300" lvl="1" indent="-114300" algn="l" defTabSz="666750">
            <a:lnSpc>
              <a:spcPct val="90000"/>
            </a:lnSpc>
            <a:spcBef>
              <a:spcPct val="0"/>
            </a:spcBef>
            <a:spcAft>
              <a:spcPct val="15000"/>
            </a:spcAft>
            <a:buChar char="••"/>
          </a:pPr>
          <a:r>
            <a:rPr lang="en-GB" sz="1500" kern="1200" dirty="0" smtClean="0">
              <a:solidFill>
                <a:schemeClr val="accent4">
                  <a:lumMod val="75000"/>
                </a:schemeClr>
              </a:solidFill>
            </a:rPr>
            <a:t>Different from a natural experiment </a:t>
          </a:r>
          <a:endParaRPr lang="en-GB" sz="1500" kern="1200" dirty="0">
            <a:solidFill>
              <a:schemeClr val="accent4">
                <a:lumMod val="75000"/>
              </a:schemeClr>
            </a:solidFill>
          </a:endParaRPr>
        </a:p>
      </dsp:txBody>
      <dsp:txXfrm>
        <a:off x="5616624" y="3313079"/>
        <a:ext cx="3024336" cy="1555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7A1A0-BB4D-4A3B-86FA-5A61DDEF21D3}">
      <dsp:nvSpPr>
        <dsp:cNvPr id="0" name=""/>
        <dsp:cNvSpPr/>
      </dsp:nvSpPr>
      <dsp:spPr>
        <a:xfrm rot="5400000">
          <a:off x="5149246" y="-2780232"/>
          <a:ext cx="919003" cy="670926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kern="1200" dirty="0" smtClean="0"/>
            <a:t>Lack of sufficient examples showcasing their feasibility and value have made governments and intermediary organizations very reluctant to consider using RCTs in this area</a:t>
          </a:r>
          <a:endParaRPr lang="en-GB" sz="1800" kern="1200" dirty="0"/>
        </a:p>
      </dsp:txBody>
      <dsp:txXfrm rot="-5400000">
        <a:off x="2254116" y="159760"/>
        <a:ext cx="6664401" cy="829279"/>
      </dsp:txXfrm>
    </dsp:sp>
    <dsp:sp modelId="{3F5DDD0A-7193-464E-A37B-A8535CEC32AA}">
      <dsp:nvSpPr>
        <dsp:cNvPr id="0" name=""/>
        <dsp:cNvSpPr/>
      </dsp:nvSpPr>
      <dsp:spPr>
        <a:xfrm>
          <a:off x="1108" y="2378"/>
          <a:ext cx="2253008" cy="114404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GB" sz="2600" kern="1200" dirty="0" smtClean="0"/>
            <a:t>Governments</a:t>
          </a:r>
          <a:endParaRPr lang="en-GB" sz="2600" kern="1200" dirty="0"/>
        </a:p>
      </dsp:txBody>
      <dsp:txXfrm>
        <a:off x="56955" y="58225"/>
        <a:ext cx="2141314" cy="1032347"/>
      </dsp:txXfrm>
    </dsp:sp>
    <dsp:sp modelId="{4E59B5AC-B74F-4946-992D-20445E56E687}">
      <dsp:nvSpPr>
        <dsp:cNvPr id="0" name=""/>
        <dsp:cNvSpPr/>
      </dsp:nvSpPr>
      <dsp:spPr>
        <a:xfrm rot="5400000">
          <a:off x="5149246" y="-1578989"/>
          <a:ext cx="919003" cy="670926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kern="1200" dirty="0" smtClean="0"/>
            <a:t>Very few academic researchers in related fields have developed the capabilities and required support infrastructure necessary to set up and run experiments</a:t>
          </a:r>
          <a:endParaRPr lang="en-GB" sz="1800" kern="1200" dirty="0"/>
        </a:p>
      </dsp:txBody>
      <dsp:txXfrm rot="-5400000">
        <a:off x="2254116" y="1361003"/>
        <a:ext cx="6664401" cy="829279"/>
      </dsp:txXfrm>
    </dsp:sp>
    <dsp:sp modelId="{DBF55530-88C4-4F10-BD1E-BF4547D5BCE4}">
      <dsp:nvSpPr>
        <dsp:cNvPr id="0" name=""/>
        <dsp:cNvSpPr/>
      </dsp:nvSpPr>
      <dsp:spPr>
        <a:xfrm>
          <a:off x="1108" y="1203621"/>
          <a:ext cx="2253008" cy="114404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GB" sz="2600" kern="1200" dirty="0" smtClean="0"/>
            <a:t>Researchers</a:t>
          </a:r>
          <a:endParaRPr lang="en-GB" sz="2600" kern="1200" dirty="0"/>
        </a:p>
      </dsp:txBody>
      <dsp:txXfrm>
        <a:off x="56955" y="1259468"/>
        <a:ext cx="2141314" cy="1032347"/>
      </dsp:txXfrm>
    </dsp:sp>
    <dsp:sp modelId="{620DEF1F-C559-4263-9980-2E96FA66893E}">
      <dsp:nvSpPr>
        <dsp:cNvPr id="0" name=""/>
        <dsp:cNvSpPr/>
      </dsp:nvSpPr>
      <dsp:spPr>
        <a:xfrm rot="5400000">
          <a:off x="5149246" y="-377745"/>
          <a:ext cx="919003" cy="670926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kern="1200" dirty="0" smtClean="0"/>
            <a:t>The networks between researchers and practitioners are missing, so even when they would be interested in collaborating on an RCT, they typically don’t know how to find each other</a:t>
          </a:r>
          <a:endParaRPr lang="en-GB" sz="1800" kern="1200" dirty="0"/>
        </a:p>
      </dsp:txBody>
      <dsp:txXfrm rot="-5400000">
        <a:off x="2254116" y="2562247"/>
        <a:ext cx="6664401" cy="829279"/>
      </dsp:txXfrm>
    </dsp:sp>
    <dsp:sp modelId="{9E6730A5-CB6D-4CEC-9EA9-36866BC29F83}">
      <dsp:nvSpPr>
        <dsp:cNvPr id="0" name=""/>
        <dsp:cNvSpPr/>
      </dsp:nvSpPr>
      <dsp:spPr>
        <a:xfrm>
          <a:off x="1108" y="2404865"/>
          <a:ext cx="2253008" cy="114404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GB" sz="2600" kern="1200" dirty="0" smtClean="0"/>
            <a:t>Missing networks</a:t>
          </a:r>
          <a:endParaRPr lang="en-GB" sz="2600" kern="1200" dirty="0"/>
        </a:p>
      </dsp:txBody>
      <dsp:txXfrm>
        <a:off x="56955" y="2460712"/>
        <a:ext cx="2141314" cy="1032347"/>
      </dsp:txXfrm>
    </dsp:sp>
    <dsp:sp modelId="{AF6B7117-65DB-466E-8112-AA19F7C11BF4}">
      <dsp:nvSpPr>
        <dsp:cNvPr id="0" name=""/>
        <dsp:cNvSpPr/>
      </dsp:nvSpPr>
      <dsp:spPr>
        <a:xfrm rot="5400000">
          <a:off x="5149246" y="823497"/>
          <a:ext cx="919003" cy="670926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kern="1200" dirty="0" smtClean="0"/>
            <a:t>There is insufficient knowledge about when is appropriate and feasible to use RCTs in this domain, and a widely-held misperception that RCTs need to be expensive</a:t>
          </a:r>
          <a:endParaRPr lang="en-GB" sz="1800" kern="1200" dirty="0"/>
        </a:p>
      </dsp:txBody>
      <dsp:txXfrm rot="-5400000">
        <a:off x="2254116" y="3763489"/>
        <a:ext cx="6664401" cy="829279"/>
      </dsp:txXfrm>
    </dsp:sp>
    <dsp:sp modelId="{80E6DA97-09AD-4DDB-8EC3-12733AB53A9F}">
      <dsp:nvSpPr>
        <dsp:cNvPr id="0" name=""/>
        <dsp:cNvSpPr/>
      </dsp:nvSpPr>
      <dsp:spPr>
        <a:xfrm>
          <a:off x="1108" y="3606108"/>
          <a:ext cx="2253008" cy="114404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GB" sz="2600" kern="1200" dirty="0" smtClean="0"/>
            <a:t>Insufficient knowledge</a:t>
          </a:r>
          <a:endParaRPr lang="en-GB" sz="2600" kern="1200" dirty="0"/>
        </a:p>
      </dsp:txBody>
      <dsp:txXfrm>
        <a:off x="56955" y="3661955"/>
        <a:ext cx="2141314" cy="1032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51FCD-6126-467F-BBA6-8D4ED48CCED5}">
      <dsp:nvSpPr>
        <dsp:cNvPr id="0" name=""/>
        <dsp:cNvSpPr/>
      </dsp:nvSpPr>
      <dsp:spPr>
        <a:xfrm>
          <a:off x="0" y="2719"/>
          <a:ext cx="822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3A8D94-3A05-4586-869D-004243152C24}">
      <dsp:nvSpPr>
        <dsp:cNvPr id="0" name=""/>
        <dsp:cNvSpPr/>
      </dsp:nvSpPr>
      <dsp:spPr>
        <a:xfrm>
          <a:off x="0" y="2719"/>
          <a:ext cx="1645920" cy="927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GB" sz="1800" b="1" kern="1200" dirty="0" smtClean="0"/>
            <a:t>Running trials: </a:t>
          </a:r>
          <a:endParaRPr lang="en-GB" sz="1800" kern="1200" dirty="0"/>
        </a:p>
      </dsp:txBody>
      <dsp:txXfrm>
        <a:off x="0" y="2719"/>
        <a:ext cx="1645920" cy="927251"/>
      </dsp:txXfrm>
    </dsp:sp>
    <dsp:sp modelId="{05D4FB55-31F9-400E-BE20-96B9B3B7B88B}">
      <dsp:nvSpPr>
        <dsp:cNvPr id="0" name=""/>
        <dsp:cNvSpPr/>
      </dsp:nvSpPr>
      <dsp:spPr>
        <a:xfrm>
          <a:off x="1769364" y="44825"/>
          <a:ext cx="6460236" cy="8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GB" sz="1400" kern="1200" dirty="0" smtClean="0"/>
            <a:t>We work with our partners, other public and private organisations, and innovative companies to identify new opportunities for trials, which we then develop and run in collaboration with researchers in the IGL Research Network</a:t>
          </a:r>
          <a:endParaRPr lang="en-GB" sz="1400" kern="1200" dirty="0"/>
        </a:p>
      </dsp:txBody>
      <dsp:txXfrm>
        <a:off x="1769364" y="44825"/>
        <a:ext cx="6460236" cy="842133"/>
      </dsp:txXfrm>
    </dsp:sp>
    <dsp:sp modelId="{9B5EBC26-F777-49FF-AD61-EFE7006F2A38}">
      <dsp:nvSpPr>
        <dsp:cNvPr id="0" name=""/>
        <dsp:cNvSpPr/>
      </dsp:nvSpPr>
      <dsp:spPr>
        <a:xfrm>
          <a:off x="1645920" y="886958"/>
          <a:ext cx="6583680"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752295-BD25-4060-862F-12E9C90F85A0}">
      <dsp:nvSpPr>
        <dsp:cNvPr id="0" name=""/>
        <dsp:cNvSpPr/>
      </dsp:nvSpPr>
      <dsp:spPr>
        <a:xfrm>
          <a:off x="0" y="929971"/>
          <a:ext cx="822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024F5A-B129-4656-B487-46D5B8261920}">
      <dsp:nvSpPr>
        <dsp:cNvPr id="0" name=""/>
        <dsp:cNvSpPr/>
      </dsp:nvSpPr>
      <dsp:spPr>
        <a:xfrm>
          <a:off x="0" y="929971"/>
          <a:ext cx="1645920" cy="927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GB" sz="1800" b="1" kern="1200" dirty="0" smtClean="0"/>
            <a:t>Funding trials:</a:t>
          </a:r>
          <a:endParaRPr lang="en-GB" sz="1800" kern="1200" dirty="0"/>
        </a:p>
      </dsp:txBody>
      <dsp:txXfrm>
        <a:off x="0" y="929971"/>
        <a:ext cx="1645920" cy="927251"/>
      </dsp:txXfrm>
    </dsp:sp>
    <dsp:sp modelId="{364CF21E-C02B-475D-B33B-07B252D906A9}">
      <dsp:nvSpPr>
        <dsp:cNvPr id="0" name=""/>
        <dsp:cNvSpPr/>
      </dsp:nvSpPr>
      <dsp:spPr>
        <a:xfrm>
          <a:off x="1769364" y="972077"/>
          <a:ext cx="6460236" cy="8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GB" sz="1400" kern="1200" dirty="0" smtClean="0"/>
            <a:t>We support randomised trials through the  IGL Grants programme, a bottom-up approach to identify and fund promising trials worldwide, encouraging more researchers and organisations to get into this space</a:t>
          </a:r>
          <a:endParaRPr lang="en-GB" sz="1400" kern="1200" dirty="0"/>
        </a:p>
      </dsp:txBody>
      <dsp:txXfrm>
        <a:off x="1769364" y="972077"/>
        <a:ext cx="6460236" cy="842133"/>
      </dsp:txXfrm>
    </dsp:sp>
    <dsp:sp modelId="{356A09E0-C649-4553-B502-95755E4C380D}">
      <dsp:nvSpPr>
        <dsp:cNvPr id="0" name=""/>
        <dsp:cNvSpPr/>
      </dsp:nvSpPr>
      <dsp:spPr>
        <a:xfrm>
          <a:off x="1645920" y="1814210"/>
          <a:ext cx="6583680"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FBCA67-0BAD-44CC-BD3D-8C681931EFC5}">
      <dsp:nvSpPr>
        <dsp:cNvPr id="0" name=""/>
        <dsp:cNvSpPr/>
      </dsp:nvSpPr>
      <dsp:spPr>
        <a:xfrm>
          <a:off x="0" y="1857223"/>
          <a:ext cx="822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302BDC-D47A-43F8-B91A-09C3E7851C70}">
      <dsp:nvSpPr>
        <dsp:cNvPr id="0" name=""/>
        <dsp:cNvSpPr/>
      </dsp:nvSpPr>
      <dsp:spPr>
        <a:xfrm>
          <a:off x="0" y="1857223"/>
          <a:ext cx="1645920" cy="927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GB" sz="1800" b="1" kern="1200" dirty="0" smtClean="0"/>
            <a:t>Building and connecting communities:</a:t>
          </a:r>
          <a:endParaRPr lang="en-GB" sz="1800" kern="1200" dirty="0"/>
        </a:p>
      </dsp:txBody>
      <dsp:txXfrm>
        <a:off x="0" y="1857223"/>
        <a:ext cx="1645920" cy="927251"/>
      </dsp:txXfrm>
    </dsp:sp>
    <dsp:sp modelId="{2AA595B2-82E0-4ED0-B3D9-51517D1FDD18}">
      <dsp:nvSpPr>
        <dsp:cNvPr id="0" name=""/>
        <dsp:cNvSpPr/>
      </dsp:nvSpPr>
      <dsp:spPr>
        <a:xfrm>
          <a:off x="1769364" y="1899329"/>
          <a:ext cx="6460236" cy="8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GB" sz="1400" kern="1200" dirty="0" smtClean="0"/>
            <a:t>We bring together researchers working on randomised trials in this field through the IGL Research Network, and play a matching and brokerage role to help them connect with our growing network of partner organisations open to adopting randomisation in their programmes</a:t>
          </a:r>
          <a:endParaRPr lang="en-GB" sz="1400" kern="1200" dirty="0"/>
        </a:p>
      </dsp:txBody>
      <dsp:txXfrm>
        <a:off x="1769364" y="1899329"/>
        <a:ext cx="6460236" cy="842133"/>
      </dsp:txXfrm>
    </dsp:sp>
    <dsp:sp modelId="{F88D88F6-6735-43E9-A14B-8F7A2973CDFE}">
      <dsp:nvSpPr>
        <dsp:cNvPr id="0" name=""/>
        <dsp:cNvSpPr/>
      </dsp:nvSpPr>
      <dsp:spPr>
        <a:xfrm>
          <a:off x="1645920" y="2741462"/>
          <a:ext cx="6583680"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3821EB-1061-45FE-B2B4-5D0295CDD812}">
      <dsp:nvSpPr>
        <dsp:cNvPr id="0" name=""/>
        <dsp:cNvSpPr/>
      </dsp:nvSpPr>
      <dsp:spPr>
        <a:xfrm>
          <a:off x="0" y="2784475"/>
          <a:ext cx="822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642955-1413-4018-94D1-CF53EC3FF2A2}">
      <dsp:nvSpPr>
        <dsp:cNvPr id="0" name=""/>
        <dsp:cNvSpPr/>
      </dsp:nvSpPr>
      <dsp:spPr>
        <a:xfrm>
          <a:off x="0" y="2784474"/>
          <a:ext cx="1645920" cy="927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GB" sz="1800" b="1" kern="1200" dirty="0" smtClean="0"/>
            <a:t>Promoting wider adoption of trials:</a:t>
          </a:r>
          <a:endParaRPr lang="en-GB" sz="1800" kern="1200" dirty="0"/>
        </a:p>
      </dsp:txBody>
      <dsp:txXfrm>
        <a:off x="0" y="2784474"/>
        <a:ext cx="1645920" cy="927251"/>
      </dsp:txXfrm>
    </dsp:sp>
    <dsp:sp modelId="{A4CF9553-D91F-4708-8254-749D7B2E4114}">
      <dsp:nvSpPr>
        <dsp:cNvPr id="0" name=""/>
        <dsp:cNvSpPr/>
      </dsp:nvSpPr>
      <dsp:spPr>
        <a:xfrm>
          <a:off x="1769364" y="2826581"/>
          <a:ext cx="6460236" cy="8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GB" sz="1400" kern="1200" dirty="0" smtClean="0"/>
            <a:t>We advocate the need to improve the evidence base on innovation and growth policy, and showcase the value of randomised trials in this space in order to encourage wider adoption</a:t>
          </a:r>
          <a:endParaRPr lang="en-GB" sz="1400" kern="1200" dirty="0"/>
        </a:p>
      </dsp:txBody>
      <dsp:txXfrm>
        <a:off x="1769364" y="2826581"/>
        <a:ext cx="6460236" cy="842133"/>
      </dsp:txXfrm>
    </dsp:sp>
    <dsp:sp modelId="{2DF2B694-EA4F-4C56-8DA1-AD40FEEC9E4F}">
      <dsp:nvSpPr>
        <dsp:cNvPr id="0" name=""/>
        <dsp:cNvSpPr/>
      </dsp:nvSpPr>
      <dsp:spPr>
        <a:xfrm>
          <a:off x="1645920" y="3668714"/>
          <a:ext cx="6583680"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2F767E-3C42-4A03-8CA9-9ED5BFB96240}">
      <dsp:nvSpPr>
        <dsp:cNvPr id="0" name=""/>
        <dsp:cNvSpPr/>
      </dsp:nvSpPr>
      <dsp:spPr>
        <a:xfrm>
          <a:off x="0" y="3711726"/>
          <a:ext cx="822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FDC1AF-4EEE-416E-83B6-AC7C2ED09858}">
      <dsp:nvSpPr>
        <dsp:cNvPr id="0" name=""/>
        <dsp:cNvSpPr/>
      </dsp:nvSpPr>
      <dsp:spPr>
        <a:xfrm>
          <a:off x="0" y="3711726"/>
          <a:ext cx="1645920" cy="927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GB" sz="1800" b="1" kern="1200" dirty="0" smtClean="0"/>
            <a:t>Creating useful resources:</a:t>
          </a:r>
          <a:endParaRPr lang="en-GB" sz="1800" kern="1200" dirty="0"/>
        </a:p>
      </dsp:txBody>
      <dsp:txXfrm>
        <a:off x="0" y="3711726"/>
        <a:ext cx="1645920" cy="927251"/>
      </dsp:txXfrm>
    </dsp:sp>
    <dsp:sp modelId="{B15715D0-8077-4B9F-9008-844798AE0241}">
      <dsp:nvSpPr>
        <dsp:cNvPr id="0" name=""/>
        <dsp:cNvSpPr/>
      </dsp:nvSpPr>
      <dsp:spPr>
        <a:xfrm>
          <a:off x="1769364" y="3753833"/>
          <a:ext cx="6460236" cy="8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GB" sz="1400" kern="1200" dirty="0" smtClean="0"/>
            <a:t>We aim to improve the knowledge base and develop best practice on how to do randomised trials in this space, learn when they work and when don’t, and hence when to use and not to use them, creating useful resources to reduce the challenges faced by organisations interested in using randomised trials</a:t>
          </a:r>
          <a:endParaRPr lang="en-GB" sz="1400" kern="1200" dirty="0"/>
        </a:p>
      </dsp:txBody>
      <dsp:txXfrm>
        <a:off x="1769364" y="3753833"/>
        <a:ext cx="6460236" cy="842133"/>
      </dsp:txXfrm>
    </dsp:sp>
    <dsp:sp modelId="{39F8AD43-A22F-46EF-8EFA-6999998FB685}">
      <dsp:nvSpPr>
        <dsp:cNvPr id="0" name=""/>
        <dsp:cNvSpPr/>
      </dsp:nvSpPr>
      <dsp:spPr>
        <a:xfrm>
          <a:off x="1645920" y="4595966"/>
          <a:ext cx="6583680"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2AAC52-B57E-412B-B1AB-5391954908E7}">
      <dsp:nvSpPr>
        <dsp:cNvPr id="0" name=""/>
        <dsp:cNvSpPr/>
      </dsp:nvSpPr>
      <dsp:spPr>
        <a:xfrm>
          <a:off x="0" y="4638978"/>
          <a:ext cx="822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5B0114-E264-490D-9B41-3D6FDCA8B3DF}">
      <dsp:nvSpPr>
        <dsp:cNvPr id="0" name=""/>
        <dsp:cNvSpPr/>
      </dsp:nvSpPr>
      <dsp:spPr>
        <a:xfrm>
          <a:off x="0" y="4638978"/>
          <a:ext cx="1645920" cy="927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GB" sz="1800" b="1" kern="1200" dirty="0" smtClean="0"/>
            <a:t>Disseminating lessons:</a:t>
          </a:r>
          <a:endParaRPr lang="en-GB" sz="1800" kern="1200" dirty="0"/>
        </a:p>
      </dsp:txBody>
      <dsp:txXfrm>
        <a:off x="0" y="4638978"/>
        <a:ext cx="1645920" cy="927251"/>
      </dsp:txXfrm>
    </dsp:sp>
    <dsp:sp modelId="{542C6955-029C-40AA-8885-4EFCFBA04AF3}">
      <dsp:nvSpPr>
        <dsp:cNvPr id="0" name=""/>
        <dsp:cNvSpPr/>
      </dsp:nvSpPr>
      <dsp:spPr>
        <a:xfrm>
          <a:off x="1769364" y="4681085"/>
          <a:ext cx="6460236" cy="8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GB" sz="1400" kern="1200" dirty="0" smtClean="0"/>
            <a:t>We act as an aggregator of the evidence emerging from randomised trials worldwide (see our forthcoming trials database), and translate it into actionable insights that are useful for both policy-makers and practitioners, disseminating them widely through a range of activities such as presentations, conferences, webinar series and publications</a:t>
          </a:r>
          <a:endParaRPr lang="en-GB" sz="1400" kern="1200" dirty="0"/>
        </a:p>
      </dsp:txBody>
      <dsp:txXfrm>
        <a:off x="1769364" y="4681085"/>
        <a:ext cx="6460236" cy="842133"/>
      </dsp:txXfrm>
    </dsp:sp>
    <dsp:sp modelId="{04EFED98-C7C3-4AF3-929F-C67748C65F8A}">
      <dsp:nvSpPr>
        <dsp:cNvPr id="0" name=""/>
        <dsp:cNvSpPr/>
      </dsp:nvSpPr>
      <dsp:spPr>
        <a:xfrm>
          <a:off x="1645920" y="5523218"/>
          <a:ext cx="6583680"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76EBDA-5185-43EE-BBB6-F8000A6F6565}" type="datetimeFigureOut">
              <a:rPr lang="en-GB" smtClean="0"/>
              <a:t>30/06/2015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EF8024-7E1A-44C9-8D43-4115A337121D}" type="slidenum">
              <a:rPr lang="en-GB" smtClean="0"/>
              <a:t>‹#›</a:t>
            </a:fld>
            <a:endParaRPr lang="en-GB"/>
          </a:p>
        </p:txBody>
      </p:sp>
    </p:spTree>
    <p:extLst>
      <p:ext uri="{BB962C8B-B14F-4D97-AF65-F5344CB8AC3E}">
        <p14:creationId xmlns:p14="http://schemas.microsoft.com/office/powerpoint/2010/main" val="981458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bilder.bild.de/fotos/imago59843066-jpg_33047751_mbqf-1371482213-30879620/Bild/2.bild.jp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2</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13</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14</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15</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1F49F-6F85-4562-A723-64554090416F}" type="slidenum">
              <a:rPr lang="en-GB" smtClean="0">
                <a:solidFill>
                  <a:prstClr val="black"/>
                </a:solidFill>
              </a:rPr>
              <a:pPr/>
              <a:t>16</a:t>
            </a:fld>
            <a:endParaRPr lang="en-GB">
              <a:solidFill>
                <a:prstClr val="black"/>
              </a:solidFill>
            </a:endParaRPr>
          </a:p>
        </p:txBody>
      </p:sp>
    </p:spTree>
    <p:extLst>
      <p:ext uri="{BB962C8B-B14F-4D97-AF65-F5344CB8AC3E}">
        <p14:creationId xmlns:p14="http://schemas.microsoft.com/office/powerpoint/2010/main" val="448747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18</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3222" indent="-514350">
              <a:buNone/>
            </a:pPr>
            <a:endParaRPr lang="en-GB" dirty="0">
              <a:sym typeface="Wingdings" pitchFamily="2" charset="2"/>
            </a:endParaRPr>
          </a:p>
        </p:txBody>
      </p:sp>
      <p:sp>
        <p:nvSpPr>
          <p:cNvPr id="4" name="Slide Number Placeholder 3"/>
          <p:cNvSpPr>
            <a:spLocks noGrp="1"/>
          </p:cNvSpPr>
          <p:nvPr>
            <p:ph type="sldNum" sz="quarter" idx="10"/>
          </p:nvPr>
        </p:nvSpPr>
        <p:spPr/>
        <p:txBody>
          <a:bodyPr/>
          <a:lstStyle/>
          <a:p>
            <a:fld id="{ECD1F49F-6F85-4562-A723-64554090416F}" type="slidenum">
              <a:rPr lang="en-GB" smtClean="0"/>
              <a:t>19</a:t>
            </a:fld>
            <a:endParaRPr lang="en-GB"/>
          </a:p>
        </p:txBody>
      </p:sp>
    </p:spTree>
    <p:extLst>
      <p:ext uri="{BB962C8B-B14F-4D97-AF65-F5344CB8AC3E}">
        <p14:creationId xmlns:p14="http://schemas.microsoft.com/office/powerpoint/2010/main" val="682875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smtClean="0"/>
              <a:t>A new global laboratory for innovation and growth to tackle these 4 factors simultaneously</a:t>
            </a:r>
            <a:endParaRPr lang="en-GB" sz="1400" b="1" dirty="0" smtClean="0"/>
          </a:p>
          <a:p>
            <a:endParaRPr lang="en-GB" dirty="0"/>
          </a:p>
        </p:txBody>
      </p:sp>
      <p:sp>
        <p:nvSpPr>
          <p:cNvPr id="4" name="Slide Number Placeholder 3"/>
          <p:cNvSpPr>
            <a:spLocks noGrp="1"/>
          </p:cNvSpPr>
          <p:nvPr>
            <p:ph type="sldNum" sz="quarter" idx="10"/>
          </p:nvPr>
        </p:nvSpPr>
        <p:spPr/>
        <p:txBody>
          <a:bodyPr/>
          <a:lstStyle/>
          <a:p>
            <a:fld id="{881CB060-75EB-4590-B7F7-24C396EFEA16}" type="slidenum">
              <a:rPr lang="en-GB" smtClean="0"/>
              <a:t>20</a:t>
            </a:fld>
            <a:endParaRPr lang="en-GB"/>
          </a:p>
        </p:txBody>
      </p:sp>
    </p:spTree>
    <p:extLst>
      <p:ext uri="{BB962C8B-B14F-4D97-AF65-F5344CB8AC3E}">
        <p14:creationId xmlns:p14="http://schemas.microsoft.com/office/powerpoint/2010/main" val="338760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C7D74C9-37CD-4A7B-857B-20A3DDAB8C14}" type="slidenum">
              <a:rPr lang="en-GB" smtClean="0"/>
              <a:pPr/>
              <a:t>23</a:t>
            </a:fld>
            <a:endParaRPr lang="en-GB"/>
          </a:p>
        </p:txBody>
      </p:sp>
    </p:spTree>
    <p:extLst>
      <p:ext uri="{BB962C8B-B14F-4D97-AF65-F5344CB8AC3E}">
        <p14:creationId xmlns:p14="http://schemas.microsoft.com/office/powerpoint/2010/main" val="1312986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C7D74C9-37CD-4A7B-857B-20A3DDAB8C14}" type="slidenum">
              <a:rPr lang="en-GB" smtClean="0"/>
              <a:pPr/>
              <a:t>24</a:t>
            </a:fld>
            <a:endParaRPr lang="en-GB"/>
          </a:p>
        </p:txBody>
      </p:sp>
    </p:spTree>
    <p:extLst>
      <p:ext uri="{BB962C8B-B14F-4D97-AF65-F5344CB8AC3E}">
        <p14:creationId xmlns:p14="http://schemas.microsoft.com/office/powerpoint/2010/main" val="1312986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C7D74C9-37CD-4A7B-857B-20A3DDAB8C14}" type="slidenum">
              <a:rPr lang="en-GB" smtClean="0"/>
              <a:pPr/>
              <a:t>25</a:t>
            </a:fld>
            <a:endParaRPr lang="en-GB"/>
          </a:p>
        </p:txBody>
      </p:sp>
    </p:spTree>
    <p:extLst>
      <p:ext uri="{BB962C8B-B14F-4D97-AF65-F5344CB8AC3E}">
        <p14:creationId xmlns:p14="http://schemas.microsoft.com/office/powerpoint/2010/main" val="1312986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3</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26</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74C70D7-450A-4A69-BBF2-1DFD72D49031}" type="slidenum">
              <a:rPr lang="en-GB" smtClean="0">
                <a:solidFill>
                  <a:prstClr val="black"/>
                </a:solidFill>
              </a:rPr>
              <a:pPr/>
              <a:t>27</a:t>
            </a:fld>
            <a:endParaRPr lang="en-GB">
              <a:solidFill>
                <a:prstClr val="black"/>
              </a:solidFill>
            </a:endParaRPr>
          </a:p>
        </p:txBody>
      </p:sp>
    </p:spTree>
    <p:extLst>
      <p:ext uri="{BB962C8B-B14F-4D97-AF65-F5344CB8AC3E}">
        <p14:creationId xmlns:p14="http://schemas.microsoft.com/office/powerpoint/2010/main" val="3035185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A74C70D7-450A-4A69-BBF2-1DFD72D49031}" type="slidenum">
              <a:rPr lang="en-GB" smtClean="0">
                <a:solidFill>
                  <a:prstClr val="black"/>
                </a:solidFill>
              </a:rPr>
              <a:pPr/>
              <a:t>28</a:t>
            </a:fld>
            <a:endParaRPr lang="en-GB">
              <a:solidFill>
                <a:prstClr val="black"/>
              </a:solidFill>
            </a:endParaRPr>
          </a:p>
        </p:txBody>
      </p:sp>
    </p:spTree>
    <p:extLst>
      <p:ext uri="{BB962C8B-B14F-4D97-AF65-F5344CB8AC3E}">
        <p14:creationId xmlns:p14="http://schemas.microsoft.com/office/powerpoint/2010/main" val="2612623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a:rPr>
              <a:t>http://bilder.bild.de/fotos/imago59843066-jpg_33047751_mbqf-1371482213-30879620/Bild/2.bild.jpg</a:t>
            </a:r>
            <a:endParaRPr lang="en-GB" dirty="0" smtClean="0"/>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Most</a:t>
            </a:r>
            <a:r>
              <a:rPr lang="en-GB" sz="1200" kern="1200" baseline="0" dirty="0" smtClean="0">
                <a:solidFill>
                  <a:schemeClr val="tx1"/>
                </a:solidFill>
                <a:effectLst/>
                <a:latin typeface="+mn-lt"/>
                <a:ea typeface="+mn-ea"/>
                <a:cs typeface="+mn-cs"/>
              </a:rPr>
              <a:t> of these narratives are too simplistic.</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argue that the defining feature of China’s innovation system is absorption – the ability to attract and profit from global knowledge and networks and recast and recombine these resources with an ever-improving domestic environment for innovation.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supercomputer is a great example of how absorption works in practice….</a:t>
            </a:r>
            <a:endParaRPr lang="en-GB" dirty="0"/>
          </a:p>
        </p:txBody>
      </p:sp>
      <p:sp>
        <p:nvSpPr>
          <p:cNvPr id="4" name="Slide Number Placeholder 3"/>
          <p:cNvSpPr>
            <a:spLocks noGrp="1"/>
          </p:cNvSpPr>
          <p:nvPr>
            <p:ph type="sldNum" sz="quarter" idx="10"/>
          </p:nvPr>
        </p:nvSpPr>
        <p:spPr/>
        <p:txBody>
          <a:bodyPr/>
          <a:lstStyle/>
          <a:p>
            <a:fld id="{A74C70D7-450A-4A69-BBF2-1DFD72D49031}" type="slidenum">
              <a:rPr lang="en-GB" smtClean="0">
                <a:solidFill>
                  <a:prstClr val="black"/>
                </a:solidFill>
              </a:rPr>
              <a:pPr/>
              <a:t>32</a:t>
            </a:fld>
            <a:endParaRPr lang="en-GB">
              <a:solidFill>
                <a:prstClr val="black"/>
              </a:solidFill>
            </a:endParaRPr>
          </a:p>
        </p:txBody>
      </p:sp>
    </p:spTree>
    <p:extLst>
      <p:ext uri="{BB962C8B-B14F-4D97-AF65-F5344CB8AC3E}">
        <p14:creationId xmlns:p14="http://schemas.microsoft.com/office/powerpoint/2010/main" val="3855868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a considerable literature on the tensions between foreign direct investment (FDI) and indigenous innovation in China. On the one hand, the MLP says that China should: “Assimilate and absorb a series of advanced technologies, master a number of critical technologies concerning the nation’s strategic interests, and develop a range of major equipment and key products that possess proprietary intellectual property rights.”45 It also says that China should reduce its dependence on foreign technology to 30 per cent by 2020.46 The 12th Five Year Plan (FYP), launched in 2011, dropped this metric,47 instead stating that China “will actively expand imports of foreign technology”48 and “bring in senior talent and advanced technology from overseas and encourage foreign enterprises to set up R&amp;D centres in China in order for China to learn advanced international management concepts and systems.”49 This perhaps reflects a growing recognition by Chinese policymakers of quite how dependent the drive for indigenous innovation is on inflows of foreign technologies and ideas. Table 2 identifies progress against targets in the MLP.</a:t>
            </a:r>
            <a:endParaRPr lang="en-GB" baseline="0" dirty="0" smtClean="0"/>
          </a:p>
        </p:txBody>
      </p:sp>
      <p:sp>
        <p:nvSpPr>
          <p:cNvPr id="4" name="Slide Number Placeholder 3"/>
          <p:cNvSpPr>
            <a:spLocks noGrp="1"/>
          </p:cNvSpPr>
          <p:nvPr>
            <p:ph type="sldNum" sz="quarter" idx="10"/>
          </p:nvPr>
        </p:nvSpPr>
        <p:spPr/>
        <p:txBody>
          <a:bodyPr/>
          <a:lstStyle/>
          <a:p>
            <a:fld id="{A74C70D7-450A-4A69-BBF2-1DFD72D49031}" type="slidenum">
              <a:rPr lang="en-GB" smtClean="0">
                <a:solidFill>
                  <a:prstClr val="black"/>
                </a:solidFill>
              </a:rPr>
              <a:pPr/>
              <a:t>33</a:t>
            </a:fld>
            <a:endParaRPr lang="en-GB">
              <a:solidFill>
                <a:prstClr val="black"/>
              </a:solidFill>
            </a:endParaRPr>
          </a:p>
        </p:txBody>
      </p:sp>
    </p:spTree>
    <p:extLst>
      <p:ext uri="{BB962C8B-B14F-4D97-AF65-F5344CB8AC3E}">
        <p14:creationId xmlns:p14="http://schemas.microsoft.com/office/powerpoint/2010/main" val="933641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you </a:t>
            </a:r>
            <a:r>
              <a:rPr lang="en-GB" baseline="0" dirty="0" smtClean="0"/>
              <a:t>will often hear in the western media that Chinese businesses can’t innovate and can only copy foreign technologies and ideas. But one of the most interesting things we found during the research for this report is that Chinese companies have developed a distinct specialism in rapidly absorbing, adapting and market testing new products and </a:t>
            </a:r>
            <a:r>
              <a:rPr lang="en-GB" baseline="0" dirty="0" smtClean="0"/>
              <a:t>technologies…</a:t>
            </a:r>
            <a:endParaRPr lang="en-GB" baseline="0" dirty="0" smtClean="0"/>
          </a:p>
        </p:txBody>
      </p:sp>
      <p:sp>
        <p:nvSpPr>
          <p:cNvPr id="4" name="Slide Number Placeholder 3"/>
          <p:cNvSpPr>
            <a:spLocks noGrp="1"/>
          </p:cNvSpPr>
          <p:nvPr>
            <p:ph type="sldNum" sz="quarter" idx="10"/>
          </p:nvPr>
        </p:nvSpPr>
        <p:spPr/>
        <p:txBody>
          <a:bodyPr/>
          <a:lstStyle/>
          <a:p>
            <a:fld id="{A74C70D7-450A-4A69-BBF2-1DFD72D49031}" type="slidenum">
              <a:rPr lang="en-GB" smtClean="0">
                <a:solidFill>
                  <a:prstClr val="black"/>
                </a:solidFill>
              </a:rPr>
              <a:pPr/>
              <a:t>34</a:t>
            </a:fld>
            <a:endParaRPr lang="en-GB">
              <a:solidFill>
                <a:prstClr val="black"/>
              </a:solidFill>
            </a:endParaRPr>
          </a:p>
        </p:txBody>
      </p:sp>
    </p:spTree>
    <p:extLst>
      <p:ext uri="{BB962C8B-B14F-4D97-AF65-F5344CB8AC3E}">
        <p14:creationId xmlns:p14="http://schemas.microsoft.com/office/powerpoint/2010/main" val="933641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74C70D7-450A-4A69-BBF2-1DFD72D49031}"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431628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cs typeface="Gill Sans"/>
              </a:rPr>
              <a:t>In 2011, the UK attracted almost $7 billion of overseas-financed R&amp;D – the same as Canada, Finland, Japan, China, and Russia combined.</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cs typeface="Gill Sans"/>
            </a:endParaRPr>
          </a:p>
          <a:p>
            <a:endParaRPr lang="en-GB" baseline="0" dirty="0" smtClean="0"/>
          </a:p>
        </p:txBody>
      </p:sp>
      <p:sp>
        <p:nvSpPr>
          <p:cNvPr id="4" name="Slide Number Placeholder 3"/>
          <p:cNvSpPr>
            <a:spLocks noGrp="1"/>
          </p:cNvSpPr>
          <p:nvPr>
            <p:ph type="sldNum" sz="quarter" idx="10"/>
          </p:nvPr>
        </p:nvSpPr>
        <p:spPr/>
        <p:txBody>
          <a:bodyPr/>
          <a:lstStyle/>
          <a:p>
            <a:fld id="{A74C70D7-450A-4A69-BBF2-1DFD72D49031}" type="slidenum">
              <a:rPr lang="en-GB" smtClean="0">
                <a:solidFill>
                  <a:prstClr val="black"/>
                </a:solidFill>
              </a:rPr>
              <a:pPr/>
              <a:t>36</a:t>
            </a:fld>
            <a:endParaRPr lang="en-GB">
              <a:solidFill>
                <a:prstClr val="black"/>
              </a:solidFill>
            </a:endParaRPr>
          </a:p>
        </p:txBody>
      </p:sp>
    </p:spTree>
    <p:extLst>
      <p:ext uri="{BB962C8B-B14F-4D97-AF65-F5344CB8AC3E}">
        <p14:creationId xmlns:p14="http://schemas.microsoft.com/office/powerpoint/2010/main" val="933641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smtClean="0"/>
              <a:t>Big focus for </a:t>
            </a:r>
            <a:r>
              <a:rPr lang="en-GB" sz="1000" dirty="0" err="1" smtClean="0"/>
              <a:t>Nesta</a:t>
            </a:r>
            <a:r>
              <a:rPr lang="en-GB" sz="1000" baseline="0" dirty="0" smtClean="0"/>
              <a:t> is supporting innovation for public good, and inclusive innovation</a:t>
            </a:r>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37</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38</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dirty="0" smtClean="0"/>
              <a:t>Format this if</a:t>
            </a:r>
            <a:r>
              <a:rPr lang="en-GB" baseline="0" dirty="0" smtClean="0"/>
              <a:t> time</a:t>
            </a:r>
            <a:endParaRPr lang="en-GB" dirty="0" smtClean="0"/>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28A79DDD-DB9B-45DD-8F77-5BE53F2BFF00}" type="slidenum">
              <a:rPr lang="en-US">
                <a:solidFill>
                  <a:srgbClr val="000000"/>
                </a:solidFill>
              </a:rPr>
              <a:pPr>
                <a:defRPr/>
              </a:pPr>
              <a:t>4</a:t>
            </a:fld>
            <a:endParaRPr lang="en-US">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39</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40</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42</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43</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7</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20 reports, reviewing a total</a:t>
            </a:r>
            <a:r>
              <a:rPr lang="en-GB" baseline="0" dirty="0" smtClean="0"/>
              <a:t> of 1402 documents.</a:t>
            </a:r>
            <a:endParaRPr lang="en-GB" dirty="0"/>
          </a:p>
        </p:txBody>
      </p:sp>
      <p:sp>
        <p:nvSpPr>
          <p:cNvPr id="4" name="Slide Number Placeholder 3"/>
          <p:cNvSpPr>
            <a:spLocks noGrp="1"/>
          </p:cNvSpPr>
          <p:nvPr>
            <p:ph type="sldNum" sz="quarter" idx="10"/>
          </p:nvPr>
        </p:nvSpPr>
        <p:spPr/>
        <p:txBody>
          <a:bodyPr/>
          <a:lstStyle/>
          <a:p>
            <a:fld id="{C5116C23-5267-4821-ADEE-F04688FFAB8C}" type="slidenum">
              <a:rPr lang="en-GB" smtClean="0"/>
              <a:pPr/>
              <a:t>9</a:t>
            </a:fld>
            <a:endParaRPr lang="en-GB"/>
          </a:p>
        </p:txBody>
      </p:sp>
    </p:spTree>
    <p:extLst>
      <p:ext uri="{BB962C8B-B14F-4D97-AF65-F5344CB8AC3E}">
        <p14:creationId xmlns:p14="http://schemas.microsoft.com/office/powerpoint/2010/main" val="4041649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solidFill>
                  <a:srgbClr val="C00000"/>
                </a:solidFill>
              </a:rPr>
              <a:t>when </a:t>
            </a:r>
            <a:r>
              <a:rPr lang="en-GB" b="0" baseline="0" dirty="0" smtClean="0">
                <a:solidFill>
                  <a:srgbClr val="C00000"/>
                </a:solidFill>
              </a:rPr>
              <a:t>it comes to new and interesting bits of the economy, the official statistics aren’t much use.</a:t>
            </a:r>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solidFill>
                  <a:srgbClr val="C00000"/>
                </a:solidFill>
              </a:rPr>
              <a:t>If you’re interested in something like the manufacture of margarine, you’re in luck. All the companies that make it are registered in SIC 10.42.</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baseline="0"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solidFill>
                  <a:srgbClr val="C00000"/>
                </a:solidFill>
              </a:rPr>
              <a:t>But if you’re interested in something a little more cutting-edge, you’re in trouble. Some research by the University of Brighton FUSE project found games companies in eight different sectors. Until recently, </a:t>
            </a:r>
            <a:r>
              <a:rPr lang="en-GB" b="0" baseline="0" dirty="0" err="1" smtClean="0">
                <a:solidFill>
                  <a:srgbClr val="C00000"/>
                </a:solidFill>
              </a:rPr>
              <a:t>Rockstar</a:t>
            </a:r>
            <a:r>
              <a:rPr lang="en-GB" b="0" baseline="0" dirty="0" smtClean="0">
                <a:solidFill>
                  <a:srgbClr val="C00000"/>
                </a:solidFill>
              </a:rPr>
              <a:t> Games, makers of the world-dominating GTA franchise, were classed as miscellaneous toymakers. So looking at the data you would have been forgiven for thinking the UK had an amazing, world-class toymaker in our midst.</a:t>
            </a:r>
          </a:p>
        </p:txBody>
      </p:sp>
      <p:sp>
        <p:nvSpPr>
          <p:cNvPr id="4" name="Slide Number Placeholder 3"/>
          <p:cNvSpPr>
            <a:spLocks noGrp="1"/>
          </p:cNvSpPr>
          <p:nvPr>
            <p:ph type="sldNum" sz="quarter" idx="10"/>
          </p:nvPr>
        </p:nvSpPr>
        <p:spPr/>
        <p:txBody>
          <a:bodyPr/>
          <a:lstStyle/>
          <a:p>
            <a:fld id="{4202C937-CB6B-4927-B43A-E716749EC2EE}" type="slidenum">
              <a:rPr lang="en-GB" smtClean="0">
                <a:solidFill>
                  <a:prstClr val="black"/>
                </a:solidFill>
              </a:rPr>
              <a:pPr/>
              <a:t>11</a:t>
            </a:fld>
            <a:endParaRPr lang="en-GB">
              <a:solidFill>
                <a:prstClr val="black"/>
              </a:solidFill>
            </a:endParaRPr>
          </a:p>
        </p:txBody>
      </p:sp>
    </p:spTree>
    <p:extLst>
      <p:ext uri="{BB962C8B-B14F-4D97-AF65-F5344CB8AC3E}">
        <p14:creationId xmlns:p14="http://schemas.microsoft.com/office/powerpoint/2010/main" val="3163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000" dirty="0"/>
          </a:p>
        </p:txBody>
      </p:sp>
      <p:sp>
        <p:nvSpPr>
          <p:cNvPr id="4" name="Slide Number Placeholder 3"/>
          <p:cNvSpPr>
            <a:spLocks noGrp="1"/>
          </p:cNvSpPr>
          <p:nvPr>
            <p:ph type="sldNum" sz="quarter" idx="10"/>
          </p:nvPr>
        </p:nvSpPr>
        <p:spPr/>
        <p:txBody>
          <a:bodyPr/>
          <a:lstStyle/>
          <a:p>
            <a:fld id="{9C955D38-92BF-4F8B-9FC4-49EAC9B8F2A4}" type="slidenum">
              <a:rPr lang="en-GB" smtClean="0">
                <a:solidFill>
                  <a:prstClr val="black"/>
                </a:solidFill>
              </a:rPr>
              <a:pPr/>
              <a:t>12</a:t>
            </a:fld>
            <a:endParaRPr lang="en-GB">
              <a:solidFill>
                <a:prstClr val="black"/>
              </a:solidFill>
            </a:endParaRPr>
          </a:p>
        </p:txBody>
      </p:sp>
    </p:spTree>
    <p:extLst>
      <p:ext uri="{BB962C8B-B14F-4D97-AF65-F5344CB8AC3E}">
        <p14:creationId xmlns:p14="http://schemas.microsoft.com/office/powerpoint/2010/main" val="213519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t>30/06/2015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23F4C8-504E-4399-965F-51A2F9F1EA6B}" type="slidenum">
              <a:rPr lang="en-GB" smtClean="0"/>
              <a:t>‹#›</a:t>
            </a:fld>
            <a:endParaRPr lang="en-GB"/>
          </a:p>
        </p:txBody>
      </p:sp>
    </p:spTree>
    <p:extLst>
      <p:ext uri="{BB962C8B-B14F-4D97-AF65-F5344CB8AC3E}">
        <p14:creationId xmlns:p14="http://schemas.microsoft.com/office/powerpoint/2010/main" val="4249136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t>30/06/2015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23F4C8-504E-4399-965F-51A2F9F1EA6B}" type="slidenum">
              <a:rPr lang="en-GB" smtClean="0"/>
              <a:t>‹#›</a:t>
            </a:fld>
            <a:endParaRPr lang="en-GB"/>
          </a:p>
        </p:txBody>
      </p:sp>
    </p:spTree>
    <p:extLst>
      <p:ext uri="{BB962C8B-B14F-4D97-AF65-F5344CB8AC3E}">
        <p14:creationId xmlns:p14="http://schemas.microsoft.com/office/powerpoint/2010/main" val="8976626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163728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706684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715042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995798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36572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t>30/06/2015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23F4C8-504E-4399-965F-51A2F9F1EA6B}" type="slidenum">
              <a:rPr lang="en-GB" smtClean="0"/>
              <a:t>‹#›</a:t>
            </a:fld>
            <a:endParaRPr lang="en-GB"/>
          </a:p>
        </p:txBody>
      </p:sp>
    </p:spTree>
    <p:extLst>
      <p:ext uri="{BB962C8B-B14F-4D97-AF65-F5344CB8AC3E}">
        <p14:creationId xmlns:p14="http://schemas.microsoft.com/office/powerpoint/2010/main" val="183869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104379886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dirty="0" smtClean="0"/>
              <a:t>Click to edit Master title style</a:t>
            </a:r>
            <a:endParaRPr lang="en-GB"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138924364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3568" y="2132856"/>
            <a:ext cx="7772400" cy="1368152"/>
          </a:xfrm>
        </p:spPr>
        <p:txBody>
          <a:bodyPr anchor="b"/>
          <a:lstStyle>
            <a:lvl1pPr algn="l">
              <a:defRPr sz="4000" b="1" cap="none">
                <a:solidFill>
                  <a:schemeClr val="bg1"/>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683568" y="3657005"/>
            <a:ext cx="77724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pic>
        <p:nvPicPr>
          <p:cNvPr id="13"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949" t="19325" r="55536" b="18651"/>
          <a:stretch/>
        </p:blipFill>
        <p:spPr bwMode="auto">
          <a:xfrm>
            <a:off x="8123984" y="6021288"/>
            <a:ext cx="912511"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384527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6" name="Footer Placeholder 5"/>
          <p:cNvSpPr>
            <a:spLocks noGrp="1"/>
          </p:cNvSpPr>
          <p:nvPr>
            <p:ph type="ftr" sz="quarter" idx="11"/>
          </p:nvPr>
        </p:nvSpPr>
        <p:spPr/>
        <p:txBody>
          <a:bodyPr/>
          <a:lstStyle/>
          <a:p>
            <a:endParaRPr lang="en-GB">
              <a:solidFill>
                <a:srgbClr val="103753">
                  <a:tint val="75000"/>
                </a:srgbClr>
              </a:solidFill>
            </a:endParaRPr>
          </a:p>
        </p:txBody>
      </p:sp>
      <p:sp>
        <p:nvSpPr>
          <p:cNvPr id="7" name="Slide Number Placeholder 6"/>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456305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8" name="Footer Placeholder 7"/>
          <p:cNvSpPr>
            <a:spLocks noGrp="1"/>
          </p:cNvSpPr>
          <p:nvPr>
            <p:ph type="ftr" sz="quarter" idx="11"/>
          </p:nvPr>
        </p:nvSpPr>
        <p:spPr/>
        <p:txBody>
          <a:bodyPr/>
          <a:lstStyle/>
          <a:p>
            <a:endParaRPr lang="en-GB">
              <a:solidFill>
                <a:srgbClr val="103753">
                  <a:tint val="75000"/>
                </a:srgbClr>
              </a:solidFill>
            </a:endParaRPr>
          </a:p>
        </p:txBody>
      </p:sp>
      <p:sp>
        <p:nvSpPr>
          <p:cNvPr id="9" name="Slide Number Placeholder 8"/>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23514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4" name="Footer Placeholder 3"/>
          <p:cNvSpPr>
            <a:spLocks noGrp="1"/>
          </p:cNvSpPr>
          <p:nvPr>
            <p:ph type="ftr" sz="quarter" idx="11"/>
          </p:nvPr>
        </p:nvSpPr>
        <p:spPr/>
        <p:txBody>
          <a:bodyPr/>
          <a:lstStyle/>
          <a:p>
            <a:endParaRPr lang="en-GB">
              <a:solidFill>
                <a:srgbClr val="103753">
                  <a:tint val="75000"/>
                </a:srgbClr>
              </a:solidFill>
            </a:endParaRPr>
          </a:p>
        </p:txBody>
      </p:sp>
      <p:sp>
        <p:nvSpPr>
          <p:cNvPr id="5" name="Slide Number Placeholder 4"/>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3627165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3" name="Footer Placeholder 2"/>
          <p:cNvSpPr>
            <a:spLocks noGrp="1"/>
          </p:cNvSpPr>
          <p:nvPr>
            <p:ph type="ftr" sz="quarter" idx="11"/>
          </p:nvPr>
        </p:nvSpPr>
        <p:spPr/>
        <p:txBody>
          <a:bodyPr/>
          <a:lstStyle/>
          <a:p>
            <a:endParaRPr lang="en-GB">
              <a:solidFill>
                <a:srgbClr val="103753">
                  <a:tint val="75000"/>
                </a:srgbClr>
              </a:solidFill>
            </a:endParaRPr>
          </a:p>
        </p:txBody>
      </p:sp>
      <p:sp>
        <p:nvSpPr>
          <p:cNvPr id="4" name="Slide Number Placeholder 3"/>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611872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6" name="Footer Placeholder 5"/>
          <p:cNvSpPr>
            <a:spLocks noGrp="1"/>
          </p:cNvSpPr>
          <p:nvPr>
            <p:ph type="ftr" sz="quarter" idx="11"/>
          </p:nvPr>
        </p:nvSpPr>
        <p:spPr/>
        <p:txBody>
          <a:bodyPr/>
          <a:lstStyle/>
          <a:p>
            <a:endParaRPr lang="en-GB">
              <a:solidFill>
                <a:srgbClr val="103753">
                  <a:tint val="75000"/>
                </a:srgbClr>
              </a:solidFill>
            </a:endParaRPr>
          </a:p>
        </p:txBody>
      </p:sp>
      <p:sp>
        <p:nvSpPr>
          <p:cNvPr id="7" name="Slide Number Placeholder 6"/>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4057097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t>30/06/2015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23F4C8-504E-4399-965F-51A2F9F1EA6B}" type="slidenum">
              <a:rPr lang="en-GB" smtClean="0"/>
              <a:t>‹#›</a:t>
            </a:fld>
            <a:endParaRPr lang="en-GB"/>
          </a:p>
        </p:txBody>
      </p:sp>
    </p:spTree>
    <p:extLst>
      <p:ext uri="{BB962C8B-B14F-4D97-AF65-F5344CB8AC3E}">
        <p14:creationId xmlns:p14="http://schemas.microsoft.com/office/powerpoint/2010/main" val="1657057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6" name="Footer Placeholder 5"/>
          <p:cNvSpPr>
            <a:spLocks noGrp="1"/>
          </p:cNvSpPr>
          <p:nvPr>
            <p:ph type="ftr" sz="quarter" idx="11"/>
          </p:nvPr>
        </p:nvSpPr>
        <p:spPr/>
        <p:txBody>
          <a:bodyPr/>
          <a:lstStyle/>
          <a:p>
            <a:endParaRPr lang="en-GB">
              <a:solidFill>
                <a:srgbClr val="103753">
                  <a:tint val="75000"/>
                </a:srgbClr>
              </a:solidFill>
            </a:endParaRPr>
          </a:p>
        </p:txBody>
      </p:sp>
      <p:sp>
        <p:nvSpPr>
          <p:cNvPr id="7" name="Slide Number Placeholder 6"/>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744623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530347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844892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56827"/>
          <a:stretch/>
        </p:blipFill>
        <p:spPr>
          <a:xfrm>
            <a:off x="8172400" y="6093296"/>
            <a:ext cx="867333" cy="623668"/>
          </a:xfrm>
          <a:prstGeom prst="rect">
            <a:avLst/>
          </a:prstGeom>
        </p:spPr>
      </p:pic>
    </p:spTree>
    <p:extLst>
      <p:ext uri="{BB962C8B-B14F-4D97-AF65-F5344CB8AC3E}">
        <p14:creationId xmlns:p14="http://schemas.microsoft.com/office/powerpoint/2010/main" val="253950074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396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GB" dirty="0">
              <a:solidFill>
                <a:prstClr val="black">
                  <a:tint val="75000"/>
                </a:prstClr>
              </a:solidFill>
            </a:endParaRPr>
          </a:p>
        </p:txBody>
      </p:sp>
      <p:sp>
        <p:nvSpPr>
          <p:cNvPr id="2" name="Title 1"/>
          <p:cNvSpPr>
            <a:spLocks noGrp="1"/>
          </p:cNvSpPr>
          <p:nvPr>
            <p:ph type="title"/>
          </p:nvPr>
        </p:nvSpPr>
        <p:spPr/>
        <p:txBody>
          <a:bodyPr>
            <a:normAutofit/>
          </a:bodyPr>
          <a:lstStyle>
            <a:lvl1pPr algn="l">
              <a:defRPr sz="2800" b="1"/>
            </a:lvl1pPr>
          </a:lstStyle>
          <a:p>
            <a:r>
              <a:rPr lang="en-US" dirty="0" smtClean="0"/>
              <a:t>Click to edit Master title style</a:t>
            </a:r>
            <a:endParaRPr lang="en-GB"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356890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01218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59406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6701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7807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E11BB6-B5BA-44BD-B622-A63C763EFFF4}" type="datetimeFigureOut">
              <a:rPr lang="en-GB" smtClean="0"/>
              <a:t>30/06/2015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23F4C8-504E-4399-965F-51A2F9F1EA6B}" type="slidenum">
              <a:rPr lang="en-GB" smtClean="0"/>
              <a:t>‹#›</a:t>
            </a:fld>
            <a:endParaRPr lang="en-GB"/>
          </a:p>
        </p:txBody>
      </p:sp>
    </p:spTree>
    <p:extLst>
      <p:ext uri="{BB962C8B-B14F-4D97-AF65-F5344CB8AC3E}">
        <p14:creationId xmlns:p14="http://schemas.microsoft.com/office/powerpoint/2010/main" val="1109186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810181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7428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441756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71938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567641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164610426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dirty="0" smtClean="0"/>
              <a:t>Click to edit Master title style</a:t>
            </a:r>
            <a:endParaRPr lang="en-GB"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33956553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3568" y="2132856"/>
            <a:ext cx="7772400" cy="1368152"/>
          </a:xfrm>
        </p:spPr>
        <p:txBody>
          <a:bodyPr anchor="b"/>
          <a:lstStyle>
            <a:lvl1pPr algn="l">
              <a:defRPr sz="4000" b="1" cap="none">
                <a:solidFill>
                  <a:schemeClr val="bg1"/>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683568" y="3657005"/>
            <a:ext cx="77724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pic>
        <p:nvPicPr>
          <p:cNvPr id="13"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949" t="19325" r="55536" b="18651"/>
          <a:stretch/>
        </p:blipFill>
        <p:spPr bwMode="auto">
          <a:xfrm>
            <a:off x="8123984" y="6021288"/>
            <a:ext cx="912511"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738942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6" name="Footer Placeholder 5"/>
          <p:cNvSpPr>
            <a:spLocks noGrp="1"/>
          </p:cNvSpPr>
          <p:nvPr>
            <p:ph type="ftr" sz="quarter" idx="11"/>
          </p:nvPr>
        </p:nvSpPr>
        <p:spPr/>
        <p:txBody>
          <a:bodyPr/>
          <a:lstStyle/>
          <a:p>
            <a:endParaRPr lang="en-GB">
              <a:solidFill>
                <a:srgbClr val="103753">
                  <a:tint val="75000"/>
                </a:srgbClr>
              </a:solidFill>
            </a:endParaRPr>
          </a:p>
        </p:txBody>
      </p:sp>
      <p:sp>
        <p:nvSpPr>
          <p:cNvPr id="7" name="Slide Number Placeholder 6"/>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9375884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8" name="Footer Placeholder 7"/>
          <p:cNvSpPr>
            <a:spLocks noGrp="1"/>
          </p:cNvSpPr>
          <p:nvPr>
            <p:ph type="ftr" sz="quarter" idx="11"/>
          </p:nvPr>
        </p:nvSpPr>
        <p:spPr/>
        <p:txBody>
          <a:bodyPr/>
          <a:lstStyle/>
          <a:p>
            <a:endParaRPr lang="en-GB">
              <a:solidFill>
                <a:srgbClr val="103753">
                  <a:tint val="75000"/>
                </a:srgbClr>
              </a:solidFill>
            </a:endParaRPr>
          </a:p>
        </p:txBody>
      </p:sp>
      <p:sp>
        <p:nvSpPr>
          <p:cNvPr id="9" name="Slide Number Placeholder 8"/>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033748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BE11BB6-B5BA-44BD-B622-A63C763EFFF4}" type="datetimeFigureOut">
              <a:rPr lang="en-GB" smtClean="0"/>
              <a:t>30/06/2015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23F4C8-504E-4399-965F-51A2F9F1EA6B}" type="slidenum">
              <a:rPr lang="en-GB" smtClean="0"/>
              <a:t>‹#›</a:t>
            </a:fld>
            <a:endParaRPr lang="en-GB"/>
          </a:p>
        </p:txBody>
      </p:sp>
    </p:spTree>
    <p:extLst>
      <p:ext uri="{BB962C8B-B14F-4D97-AF65-F5344CB8AC3E}">
        <p14:creationId xmlns:p14="http://schemas.microsoft.com/office/powerpoint/2010/main" val="21009297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4" name="Footer Placeholder 3"/>
          <p:cNvSpPr>
            <a:spLocks noGrp="1"/>
          </p:cNvSpPr>
          <p:nvPr>
            <p:ph type="ftr" sz="quarter" idx="11"/>
          </p:nvPr>
        </p:nvSpPr>
        <p:spPr/>
        <p:txBody>
          <a:bodyPr/>
          <a:lstStyle/>
          <a:p>
            <a:endParaRPr lang="en-GB">
              <a:solidFill>
                <a:srgbClr val="103753">
                  <a:tint val="75000"/>
                </a:srgbClr>
              </a:solidFill>
            </a:endParaRPr>
          </a:p>
        </p:txBody>
      </p:sp>
      <p:sp>
        <p:nvSpPr>
          <p:cNvPr id="5" name="Slide Number Placeholder 4"/>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5516196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3" name="Footer Placeholder 2"/>
          <p:cNvSpPr>
            <a:spLocks noGrp="1"/>
          </p:cNvSpPr>
          <p:nvPr>
            <p:ph type="ftr" sz="quarter" idx="11"/>
          </p:nvPr>
        </p:nvSpPr>
        <p:spPr/>
        <p:txBody>
          <a:bodyPr/>
          <a:lstStyle/>
          <a:p>
            <a:endParaRPr lang="en-GB">
              <a:solidFill>
                <a:srgbClr val="103753">
                  <a:tint val="75000"/>
                </a:srgbClr>
              </a:solidFill>
            </a:endParaRPr>
          </a:p>
        </p:txBody>
      </p:sp>
      <p:sp>
        <p:nvSpPr>
          <p:cNvPr id="4" name="Slide Number Placeholder 3"/>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3193224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6" name="Footer Placeholder 5"/>
          <p:cNvSpPr>
            <a:spLocks noGrp="1"/>
          </p:cNvSpPr>
          <p:nvPr>
            <p:ph type="ftr" sz="quarter" idx="11"/>
          </p:nvPr>
        </p:nvSpPr>
        <p:spPr/>
        <p:txBody>
          <a:bodyPr/>
          <a:lstStyle/>
          <a:p>
            <a:endParaRPr lang="en-GB">
              <a:solidFill>
                <a:srgbClr val="103753">
                  <a:tint val="75000"/>
                </a:srgbClr>
              </a:solidFill>
            </a:endParaRPr>
          </a:p>
        </p:txBody>
      </p:sp>
      <p:sp>
        <p:nvSpPr>
          <p:cNvPr id="7" name="Slide Number Placeholder 6"/>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18647039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6" name="Footer Placeholder 5"/>
          <p:cNvSpPr>
            <a:spLocks noGrp="1"/>
          </p:cNvSpPr>
          <p:nvPr>
            <p:ph type="ftr" sz="quarter" idx="11"/>
          </p:nvPr>
        </p:nvSpPr>
        <p:spPr/>
        <p:txBody>
          <a:bodyPr/>
          <a:lstStyle/>
          <a:p>
            <a:endParaRPr lang="en-GB">
              <a:solidFill>
                <a:srgbClr val="103753">
                  <a:tint val="75000"/>
                </a:srgbClr>
              </a:solidFill>
            </a:endParaRPr>
          </a:p>
        </p:txBody>
      </p:sp>
      <p:sp>
        <p:nvSpPr>
          <p:cNvPr id="7" name="Slide Number Placeholder 6"/>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904036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3960939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39180968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56827"/>
          <a:stretch/>
        </p:blipFill>
        <p:spPr>
          <a:xfrm>
            <a:off x="8172400" y="6093296"/>
            <a:ext cx="867333" cy="623668"/>
          </a:xfrm>
          <a:prstGeom prst="rect">
            <a:avLst/>
          </a:prstGeom>
        </p:spPr>
      </p:pic>
    </p:spTree>
    <p:extLst>
      <p:ext uri="{BB962C8B-B14F-4D97-AF65-F5344CB8AC3E}">
        <p14:creationId xmlns:p14="http://schemas.microsoft.com/office/powerpoint/2010/main" val="401590534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89328707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en-US" dirty="0" smtClean="0"/>
              <a:t>Click to edit Master title style</a:t>
            </a:r>
            <a:endParaRPr lang="en-GB"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127996347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3568" y="2132856"/>
            <a:ext cx="7772400" cy="1368152"/>
          </a:xfrm>
        </p:spPr>
        <p:txBody>
          <a:bodyPr anchor="b"/>
          <a:lstStyle>
            <a:lvl1pPr algn="l">
              <a:defRPr sz="4000" b="1" cap="none">
                <a:solidFill>
                  <a:schemeClr val="bg1"/>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683568" y="3657005"/>
            <a:ext cx="77724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pic>
        <p:nvPicPr>
          <p:cNvPr id="13"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949" t="19325" r="55536" b="18651"/>
          <a:stretch/>
        </p:blipFill>
        <p:spPr bwMode="auto">
          <a:xfrm>
            <a:off x="8123984" y="6021288"/>
            <a:ext cx="912511"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01076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BE11BB6-B5BA-44BD-B622-A63C763EFFF4}" type="datetimeFigureOut">
              <a:rPr lang="en-GB" smtClean="0"/>
              <a:t>30/06/2015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523F4C8-504E-4399-965F-51A2F9F1EA6B}" type="slidenum">
              <a:rPr lang="en-GB" smtClean="0"/>
              <a:t>‹#›</a:t>
            </a:fld>
            <a:endParaRPr lang="en-GB"/>
          </a:p>
        </p:txBody>
      </p:sp>
    </p:spTree>
    <p:extLst>
      <p:ext uri="{BB962C8B-B14F-4D97-AF65-F5344CB8AC3E}">
        <p14:creationId xmlns:p14="http://schemas.microsoft.com/office/powerpoint/2010/main" val="30498474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6" name="Footer Placeholder 5"/>
          <p:cNvSpPr>
            <a:spLocks noGrp="1"/>
          </p:cNvSpPr>
          <p:nvPr>
            <p:ph type="ftr" sz="quarter" idx="11"/>
          </p:nvPr>
        </p:nvSpPr>
        <p:spPr/>
        <p:txBody>
          <a:bodyPr/>
          <a:lstStyle/>
          <a:p>
            <a:endParaRPr lang="en-GB">
              <a:solidFill>
                <a:srgbClr val="103753">
                  <a:tint val="75000"/>
                </a:srgbClr>
              </a:solidFill>
            </a:endParaRPr>
          </a:p>
        </p:txBody>
      </p:sp>
      <p:sp>
        <p:nvSpPr>
          <p:cNvPr id="7" name="Slide Number Placeholder 6"/>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2563321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8" name="Footer Placeholder 7"/>
          <p:cNvSpPr>
            <a:spLocks noGrp="1"/>
          </p:cNvSpPr>
          <p:nvPr>
            <p:ph type="ftr" sz="quarter" idx="11"/>
          </p:nvPr>
        </p:nvSpPr>
        <p:spPr/>
        <p:txBody>
          <a:bodyPr/>
          <a:lstStyle/>
          <a:p>
            <a:endParaRPr lang="en-GB">
              <a:solidFill>
                <a:srgbClr val="103753">
                  <a:tint val="75000"/>
                </a:srgbClr>
              </a:solidFill>
            </a:endParaRPr>
          </a:p>
        </p:txBody>
      </p:sp>
      <p:sp>
        <p:nvSpPr>
          <p:cNvPr id="9" name="Slide Number Placeholder 8"/>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41943970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4" name="Footer Placeholder 3"/>
          <p:cNvSpPr>
            <a:spLocks noGrp="1"/>
          </p:cNvSpPr>
          <p:nvPr>
            <p:ph type="ftr" sz="quarter" idx="11"/>
          </p:nvPr>
        </p:nvSpPr>
        <p:spPr/>
        <p:txBody>
          <a:bodyPr/>
          <a:lstStyle/>
          <a:p>
            <a:endParaRPr lang="en-GB">
              <a:solidFill>
                <a:srgbClr val="103753">
                  <a:tint val="75000"/>
                </a:srgbClr>
              </a:solidFill>
            </a:endParaRPr>
          </a:p>
        </p:txBody>
      </p:sp>
      <p:sp>
        <p:nvSpPr>
          <p:cNvPr id="5" name="Slide Number Placeholder 4"/>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39403317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3" name="Footer Placeholder 2"/>
          <p:cNvSpPr>
            <a:spLocks noGrp="1"/>
          </p:cNvSpPr>
          <p:nvPr>
            <p:ph type="ftr" sz="quarter" idx="11"/>
          </p:nvPr>
        </p:nvSpPr>
        <p:spPr/>
        <p:txBody>
          <a:bodyPr/>
          <a:lstStyle/>
          <a:p>
            <a:endParaRPr lang="en-GB">
              <a:solidFill>
                <a:srgbClr val="103753">
                  <a:tint val="75000"/>
                </a:srgbClr>
              </a:solidFill>
            </a:endParaRPr>
          </a:p>
        </p:txBody>
      </p:sp>
      <p:sp>
        <p:nvSpPr>
          <p:cNvPr id="4" name="Slide Number Placeholder 3"/>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34927655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6" name="Footer Placeholder 5"/>
          <p:cNvSpPr>
            <a:spLocks noGrp="1"/>
          </p:cNvSpPr>
          <p:nvPr>
            <p:ph type="ftr" sz="quarter" idx="11"/>
          </p:nvPr>
        </p:nvSpPr>
        <p:spPr/>
        <p:txBody>
          <a:bodyPr/>
          <a:lstStyle/>
          <a:p>
            <a:endParaRPr lang="en-GB">
              <a:solidFill>
                <a:srgbClr val="103753">
                  <a:tint val="75000"/>
                </a:srgbClr>
              </a:solidFill>
            </a:endParaRPr>
          </a:p>
        </p:txBody>
      </p:sp>
      <p:sp>
        <p:nvSpPr>
          <p:cNvPr id="7" name="Slide Number Placeholder 6"/>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12297170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6" name="Footer Placeholder 5"/>
          <p:cNvSpPr>
            <a:spLocks noGrp="1"/>
          </p:cNvSpPr>
          <p:nvPr>
            <p:ph type="ftr" sz="quarter" idx="11"/>
          </p:nvPr>
        </p:nvSpPr>
        <p:spPr/>
        <p:txBody>
          <a:bodyPr/>
          <a:lstStyle/>
          <a:p>
            <a:endParaRPr lang="en-GB">
              <a:solidFill>
                <a:srgbClr val="103753">
                  <a:tint val="75000"/>
                </a:srgbClr>
              </a:solidFill>
            </a:endParaRPr>
          </a:p>
        </p:txBody>
      </p:sp>
      <p:sp>
        <p:nvSpPr>
          <p:cNvPr id="7" name="Slide Number Placeholder 6"/>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20452713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394020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11"/>
          </p:nvPr>
        </p:nvSpPr>
        <p:spPr/>
        <p:txBody>
          <a:bodyPr/>
          <a:lstStyle/>
          <a:p>
            <a:endParaRPr lang="en-GB">
              <a:solidFill>
                <a:srgbClr val="103753">
                  <a:tint val="75000"/>
                </a:srgbClr>
              </a:solidFill>
            </a:endParaRPr>
          </a:p>
        </p:txBody>
      </p:sp>
      <p:sp>
        <p:nvSpPr>
          <p:cNvPr id="6" name="Slide Number Placeholder 5"/>
          <p:cNvSpPr>
            <a:spLocks noGrp="1"/>
          </p:cNvSpPr>
          <p:nvPr>
            <p:ph type="sldNum" sz="quarter" idx="12"/>
          </p:nvPr>
        </p:nvSpPr>
        <p:spPr/>
        <p:txBody>
          <a:body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Tree>
    <p:extLst>
      <p:ext uri="{BB962C8B-B14F-4D97-AF65-F5344CB8AC3E}">
        <p14:creationId xmlns:p14="http://schemas.microsoft.com/office/powerpoint/2010/main" val="16776139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56827"/>
          <a:stretch/>
        </p:blipFill>
        <p:spPr>
          <a:xfrm>
            <a:off x="8172400" y="6093296"/>
            <a:ext cx="867333" cy="623668"/>
          </a:xfrm>
          <a:prstGeom prst="rect">
            <a:avLst/>
          </a:prstGeom>
        </p:spPr>
      </p:pic>
    </p:spTree>
    <p:extLst>
      <p:ext uri="{BB962C8B-B14F-4D97-AF65-F5344CB8AC3E}">
        <p14:creationId xmlns:p14="http://schemas.microsoft.com/office/powerpoint/2010/main" val="2116062960"/>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AC0F59F4-2235-4121-B0B9-828261BD2C68}" type="datetime1">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66511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BE11BB6-B5BA-44BD-B622-A63C763EFFF4}" type="datetimeFigureOut">
              <a:rPr lang="en-GB" smtClean="0"/>
              <a:t>30/06/2015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523F4C8-504E-4399-965F-51A2F9F1EA6B}" type="slidenum">
              <a:rPr lang="en-GB" smtClean="0"/>
              <a:t>‹#›</a:t>
            </a:fld>
            <a:endParaRPr lang="en-GB"/>
          </a:p>
        </p:txBody>
      </p:sp>
    </p:spTree>
    <p:extLst>
      <p:ext uri="{BB962C8B-B14F-4D97-AF65-F5344CB8AC3E}">
        <p14:creationId xmlns:p14="http://schemas.microsoft.com/office/powerpoint/2010/main" val="5861437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C6F7087-295A-43D5-A8F5-C332C008E553}" type="datetime1">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29271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2C3A5A-1957-49BF-9215-089474071A02}" type="datetime1">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365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A0CD86F-620F-4040-82DD-7B217BB782F7}" type="datetime1">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0136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AC09ABA-E18C-4925-8856-6180D987A00C}" type="datetime1">
              <a:rPr lang="en-GB" smtClean="0">
                <a:solidFill>
                  <a:prstClr val="black">
                    <a:tint val="75000"/>
                  </a:prstClr>
                </a:solidFill>
              </a:rPr>
              <a:pPr/>
              <a:t>30/06/2015</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74509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53C7276-682D-4B8F-9562-68B447F47E97}" type="datetime1">
              <a:rPr lang="en-GB" smtClean="0">
                <a:solidFill>
                  <a:prstClr val="black">
                    <a:tint val="75000"/>
                  </a:prstClr>
                </a:solidFill>
              </a:rPr>
              <a:pPr/>
              <a:t>30/06/2015</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654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2AA2FF-46C6-4428-B167-B89138AF1A73}" type="datetime1">
              <a:rPr lang="en-GB" smtClean="0">
                <a:solidFill>
                  <a:prstClr val="black">
                    <a:tint val="75000"/>
                  </a:prstClr>
                </a:solidFill>
              </a:rPr>
              <a:pPr/>
              <a:t>30/06/2015</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85667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219F3E-9EA9-477A-AE10-E841386CF6B8}" type="datetime1">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11364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799D6B-32B6-423B-93CB-A0ED4369062C}" type="datetime1">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2086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81D9E41-8D11-4058-9A8D-70982B2F0C62}" type="datetime1">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02917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9B24D55-31CC-4F2E-8735-21130561E216}" type="datetime1">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2389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E11BB6-B5BA-44BD-B622-A63C763EFFF4}" type="datetimeFigureOut">
              <a:rPr lang="en-GB" smtClean="0"/>
              <a:t>30/06/2015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523F4C8-504E-4399-965F-51A2F9F1EA6B}" type="slidenum">
              <a:rPr lang="en-GB" smtClean="0"/>
              <a:t>‹#›</a:t>
            </a:fld>
            <a:endParaRPr lang="en-GB"/>
          </a:p>
        </p:txBody>
      </p:sp>
    </p:spTree>
    <p:extLst>
      <p:ext uri="{BB962C8B-B14F-4D97-AF65-F5344CB8AC3E}">
        <p14:creationId xmlns:p14="http://schemas.microsoft.com/office/powerpoint/2010/main" val="30281745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87C753ED-D197-4D0D-A0C9-3C4A5104104F}" type="datetime1">
              <a:rPr lang="en-GB" smtClean="0">
                <a:solidFill>
                  <a:prstClr val="black">
                    <a:tint val="75000"/>
                  </a:prstClr>
                </a:solidFill>
              </a:rPr>
              <a:pPr>
                <a:def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1B53876-4888-4AF1-A374-686EFB7FD0FB}"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868799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2EF26299-F75B-4B49-AAB4-D6EB7ECA4745}" type="datetime1">
              <a:rPr lang="en-GB" smtClean="0">
                <a:solidFill>
                  <a:prstClr val="black">
                    <a:tint val="75000"/>
                  </a:prstClr>
                </a:solidFill>
              </a:rPr>
              <a:pPr>
                <a:def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00B56EA-2521-4CD7-BBFE-7A0C5B263AED}"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519894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1807198-0F0A-4616-8651-D6B5BDB889A9}" type="datetime1">
              <a:rPr lang="en-GB" smtClean="0">
                <a:solidFill>
                  <a:prstClr val="black">
                    <a:tint val="75000"/>
                  </a:prstClr>
                </a:solidFill>
              </a:rPr>
              <a:pPr>
                <a:def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6E3257B-B1A3-4658-99E4-641EEF7C8EFB}"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707975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752B2A49-6E55-4C50-981C-62C80AA10926}" type="datetime1">
              <a:rPr lang="en-GB" smtClean="0">
                <a:solidFill>
                  <a:prstClr val="black">
                    <a:tint val="75000"/>
                  </a:prstClr>
                </a:solidFill>
              </a:rPr>
              <a:pPr>
                <a:defRPr/>
              </a:pPr>
              <a:t>30/06/2015</a:t>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A1F55EF-3F5D-4F22-8B5C-F3819DD871F1}"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3148409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b="1"/>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2141568A-5AD2-45F8-BC15-F3C386962850}" type="datetime1">
              <a:rPr lang="en-GB" smtClean="0">
                <a:solidFill>
                  <a:prstClr val="black">
                    <a:tint val="75000"/>
                  </a:prstClr>
                </a:solidFill>
              </a:rPr>
              <a:pPr>
                <a:defRPr/>
              </a:pPr>
              <a:t>30/06/2015</a:t>
            </a:fld>
            <a:endParaRPr lang="en-GB">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A350B600-B322-41DB-8F59-5EA9EB6EF470}"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751953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62652675-CD0D-4326-AF75-6548DEBA7C70}" type="datetime1">
              <a:rPr lang="en-GB" smtClean="0">
                <a:solidFill>
                  <a:prstClr val="black">
                    <a:tint val="75000"/>
                  </a:prstClr>
                </a:solidFill>
              </a:rPr>
              <a:pPr>
                <a:defRPr/>
              </a:pPr>
              <a:t>30/06/2015</a:t>
            </a:fld>
            <a:endParaRPr lang="en-GB">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34E97BE-CBC9-4D0F-8B7D-49F98CF3F675}"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040170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66C8F9-05ED-4A08-A4FA-69DE7FDE8B68}" type="datetime1">
              <a:rPr lang="en-GB" smtClean="0">
                <a:solidFill>
                  <a:prstClr val="black">
                    <a:tint val="75000"/>
                  </a:prstClr>
                </a:solidFill>
              </a:rPr>
              <a:pPr>
                <a:defRPr/>
              </a:pPr>
              <a:t>30/06/2015</a:t>
            </a:fld>
            <a:endParaRPr lang="en-GB">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4A0F12E0-698D-42D3-8959-547E28CE7F3D}"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48717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8D761A0-6879-4264-905B-D025C83730FF}" type="datetime1">
              <a:rPr lang="en-GB" smtClean="0">
                <a:solidFill>
                  <a:prstClr val="black">
                    <a:tint val="75000"/>
                  </a:prstClr>
                </a:solidFill>
              </a:rPr>
              <a:pPr>
                <a:defRPr/>
              </a:pPr>
              <a:t>30/06/2015</a:t>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ADC123D-2472-494C-AF2A-F19FCCAA1F91}"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32203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8FCC05F-ECDB-48DD-96D3-067D5AC729CD}" type="datetime1">
              <a:rPr lang="en-GB" smtClean="0">
                <a:solidFill>
                  <a:prstClr val="black">
                    <a:tint val="75000"/>
                  </a:prstClr>
                </a:solidFill>
              </a:rPr>
              <a:pPr>
                <a:defRPr/>
              </a:pPr>
              <a:t>30/06/2015</a:t>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4CD2045-0410-456A-B3C4-5C24822B2FA7}"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3014858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46B4E5B1-2054-453A-BDDB-C8DE1EC7A38B}" type="datetime1">
              <a:rPr lang="en-GB" smtClean="0">
                <a:solidFill>
                  <a:prstClr val="black">
                    <a:tint val="75000"/>
                  </a:prstClr>
                </a:solidFill>
              </a:rPr>
              <a:pPr>
                <a:def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7E3BE57-F828-4D3D-A51D-B2DF15E9D296}"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4161657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E11BB6-B5BA-44BD-B622-A63C763EFFF4}" type="datetimeFigureOut">
              <a:rPr lang="en-GB" smtClean="0"/>
              <a:t>30/06/2015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23F4C8-504E-4399-965F-51A2F9F1EA6B}" type="slidenum">
              <a:rPr lang="en-GB" smtClean="0"/>
              <a:t>‹#›</a:t>
            </a:fld>
            <a:endParaRPr lang="en-GB"/>
          </a:p>
        </p:txBody>
      </p:sp>
    </p:spTree>
    <p:extLst>
      <p:ext uri="{BB962C8B-B14F-4D97-AF65-F5344CB8AC3E}">
        <p14:creationId xmlns:p14="http://schemas.microsoft.com/office/powerpoint/2010/main" val="37160573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2525114B-6821-4332-BFA9-B52A94E9C4BC}" type="datetime1">
              <a:rPr lang="en-GB" smtClean="0">
                <a:solidFill>
                  <a:prstClr val="black">
                    <a:tint val="75000"/>
                  </a:prstClr>
                </a:solidFill>
              </a:rPr>
              <a:pPr>
                <a:def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27F1B23-498C-4A6E-A5F6-E4922809DBB9}"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265995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3938589"/>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fld id="{3C10F05E-7337-4BD5-8CA7-6C9F15481F29}" type="datetime1">
              <a:rPr lang="en-GB" smtClean="0">
                <a:solidFill>
                  <a:prstClr val="black">
                    <a:tint val="75000"/>
                  </a:prstClr>
                </a:solidFill>
              </a:rPr>
              <a:pPr>
                <a:defRPr/>
              </a:pPr>
              <a:t>30/06/2015</a:t>
            </a:fld>
            <a:endParaRPr lang="en-GB">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DF79A96-5C5E-4482-A689-E193B851B1C2}"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3584712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57200" y="1600201"/>
            <a:ext cx="8229600" cy="4525963"/>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fld id="{6E1E5AEC-E5E5-4FB4-95DE-974EF96CD1DA}" type="datetime1">
              <a:rPr lang="en-GB" smtClean="0">
                <a:solidFill>
                  <a:prstClr val="black">
                    <a:tint val="75000"/>
                  </a:prstClr>
                </a:solidFill>
              </a:rPr>
              <a:pPr>
                <a:defRPr/>
              </a:pPr>
              <a:t>30/06/2015</a:t>
            </a:fld>
            <a:endParaRPr lang="en-GB">
              <a:solidFill>
                <a:prstClr val="black">
                  <a:tint val="75000"/>
                </a:prstClr>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GB" smtClean="0">
                <a:solidFill>
                  <a:prstClr val="black">
                    <a:tint val="75000"/>
                  </a:prstClr>
                </a:solidFill>
              </a:rPr>
              <a:t>CONFIDENTIAL - NOT FOR DISTRIBUTION</a:t>
            </a:r>
            <a:endParaRPr lang="en-GB">
              <a:solidFill>
                <a:prstClr val="black">
                  <a:tint val="75000"/>
                </a:prstClr>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B502110-F4E1-4409-B561-F73C5E987781}"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367200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116279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689133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531628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665025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298136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267188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026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E11BB6-B5BA-44BD-B622-A63C763EFFF4}" type="datetimeFigureOut">
              <a:rPr lang="en-GB" smtClean="0"/>
              <a:t>30/06/2015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23F4C8-504E-4399-965F-51A2F9F1EA6B}" type="slidenum">
              <a:rPr lang="en-GB" smtClean="0"/>
              <a:t>‹#›</a:t>
            </a:fld>
            <a:endParaRPr lang="en-GB"/>
          </a:p>
        </p:txBody>
      </p:sp>
    </p:spTree>
    <p:extLst>
      <p:ext uri="{BB962C8B-B14F-4D97-AF65-F5344CB8AC3E}">
        <p14:creationId xmlns:p14="http://schemas.microsoft.com/office/powerpoint/2010/main" val="14422483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783927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677171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142959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0433591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442850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657465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357364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29903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177273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6002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3.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4.jpeg"/><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9.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1BB6-B5BA-44BD-B622-A63C763EFFF4}" type="datetimeFigureOut">
              <a:rPr lang="en-GB" smtClean="0"/>
              <a:t>30/06/2015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3F4C8-504E-4399-965F-51A2F9F1EA6B}" type="slidenum">
              <a:rPr lang="en-GB" smtClean="0"/>
              <a:t>‹#›</a:t>
            </a:fld>
            <a:endParaRPr lang="en-GB"/>
          </a:p>
        </p:txBody>
      </p:sp>
    </p:spTree>
    <p:extLst>
      <p:ext uri="{BB962C8B-B14F-4D97-AF65-F5344CB8AC3E}">
        <p14:creationId xmlns:p14="http://schemas.microsoft.com/office/powerpoint/2010/main" val="2561830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503" y="188640"/>
            <a:ext cx="8932229" cy="576064"/>
          </a:xfrm>
          <a:prstGeom prst="rect">
            <a:avLst/>
          </a:prstGeom>
        </p:spPr>
        <p:txBody>
          <a:bodyPr vert="horz" lIns="91440" tIns="45720" rIns="91440" bIns="45720" rtlCol="0" anchor="t">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836712"/>
            <a:ext cx="8229600" cy="556841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5724128" y="6448251"/>
            <a:ext cx="22776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3"/>
          </p:nvPr>
        </p:nvSpPr>
        <p:spPr>
          <a:xfrm>
            <a:off x="467544" y="6448251"/>
            <a:ext cx="3672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103753">
                  <a:tint val="75000"/>
                </a:srgbClr>
              </a:solidFill>
            </a:endParaRPr>
          </a:p>
        </p:txBody>
      </p:sp>
      <p:sp>
        <p:nvSpPr>
          <p:cNvPr id="6" name="Slide Number Placeholder 5"/>
          <p:cNvSpPr>
            <a:spLocks noGrp="1"/>
          </p:cNvSpPr>
          <p:nvPr>
            <p:ph type="sldNum" sz="quarter" idx="4"/>
          </p:nvPr>
        </p:nvSpPr>
        <p:spPr>
          <a:xfrm>
            <a:off x="4283968" y="6448251"/>
            <a:ext cx="129614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
        <p:nvSpPr>
          <p:cNvPr id="8" name="Rectangle 7"/>
          <p:cNvSpPr/>
          <p:nvPr/>
        </p:nvSpPr>
        <p:spPr>
          <a:xfrm>
            <a:off x="0" y="0"/>
            <a:ext cx="9144000" cy="110393"/>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103753"/>
              </a:solidFill>
            </a:endParaRPr>
          </a:p>
        </p:txBody>
      </p:sp>
      <p:pic>
        <p:nvPicPr>
          <p:cNvPr id="9" name="Picture 8"/>
          <p:cNvPicPr>
            <a:picLocks noChangeAspect="1"/>
          </p:cNvPicPr>
          <p:nvPr/>
        </p:nvPicPr>
        <p:blipFill rotWithShape="1">
          <a:blip r:embed="rId14" cstate="print">
            <a:extLst>
              <a:ext uri="{28A0092B-C50C-407E-A947-70E740481C1C}">
                <a14:useLocalDpi xmlns:a14="http://schemas.microsoft.com/office/drawing/2010/main" val="0"/>
              </a:ext>
            </a:extLst>
          </a:blip>
          <a:srcRect r="56827"/>
          <a:stretch/>
        </p:blipFill>
        <p:spPr>
          <a:xfrm>
            <a:off x="8172400" y="6093296"/>
            <a:ext cx="867333" cy="623668"/>
          </a:xfrm>
          <a:prstGeom prst="rect">
            <a:avLst/>
          </a:prstGeom>
        </p:spPr>
      </p:pic>
    </p:spTree>
    <p:extLst>
      <p:ext uri="{BB962C8B-B14F-4D97-AF65-F5344CB8AC3E}">
        <p14:creationId xmlns:p14="http://schemas.microsoft.com/office/powerpoint/2010/main" val="377701980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914400" rtl="0" eaLnBrk="1" latinLnBrk="0" hangingPunct="1">
        <a:spcBef>
          <a:spcPct val="0"/>
        </a:spcBef>
        <a:buNone/>
        <a:defRPr sz="2800" b="0" kern="1200">
          <a:solidFill>
            <a:schemeClr val="accent2"/>
          </a:solidFill>
          <a:latin typeface="+mj-lt"/>
          <a:ea typeface="+mj-ea"/>
          <a:cs typeface="+mj-cs"/>
        </a:defRPr>
      </a:lvl1pPr>
    </p:titleStyle>
    <p:bodyStyle>
      <a:lvl1pPr marL="342900" indent="-342900" algn="l" defTabSz="914400" rtl="0" eaLnBrk="1" latinLnBrk="0" hangingPunct="1">
        <a:spcBef>
          <a:spcPct val="20000"/>
        </a:spcBef>
        <a:buClr>
          <a:schemeClr val="accent2"/>
        </a:buClr>
        <a:buFont typeface="Arial" panose="020B0604020202020204" pitchFamily="34" charset="0"/>
        <a:buChar char="•"/>
        <a:defRPr sz="2800" kern="1200">
          <a:solidFill>
            <a:schemeClr val="accent2"/>
          </a:solidFill>
          <a:latin typeface="+mn-lt"/>
          <a:ea typeface="+mn-ea"/>
          <a:cs typeface="+mn-cs"/>
        </a:defRPr>
      </a:lvl1pPr>
      <a:lvl2pPr marL="742950" indent="-285750" algn="l" defTabSz="914400" rtl="0" eaLnBrk="1" latinLnBrk="0" hangingPunct="1">
        <a:spcBef>
          <a:spcPct val="20000"/>
        </a:spcBef>
        <a:buClr>
          <a:schemeClr val="accent2"/>
        </a:buClr>
        <a:buFont typeface="Arial" panose="020B0604020202020204" pitchFamily="34" charset="0"/>
        <a:buChar char="•"/>
        <a:defRPr sz="2400" kern="1200">
          <a:solidFill>
            <a:schemeClr val="accent2"/>
          </a:solidFill>
          <a:latin typeface="+mn-lt"/>
          <a:ea typeface="+mn-ea"/>
          <a:cs typeface="+mn-cs"/>
        </a:defRPr>
      </a:lvl2pPr>
      <a:lvl3pPr marL="1143000" indent="-228600" algn="l" defTabSz="914400" rtl="0" eaLnBrk="1" latinLnBrk="0" hangingPunct="1">
        <a:spcBef>
          <a:spcPct val="20000"/>
        </a:spcBef>
        <a:buClr>
          <a:schemeClr val="accent2"/>
        </a:buClr>
        <a:buFont typeface="Arial" panose="020B0604020202020204" pitchFamily="34" charset="0"/>
        <a:buChar char="•"/>
        <a:defRPr sz="2000" kern="1200">
          <a:solidFill>
            <a:schemeClr val="accent2"/>
          </a:solidFill>
          <a:latin typeface="+mn-lt"/>
          <a:ea typeface="+mn-ea"/>
          <a:cs typeface="+mn-cs"/>
        </a:defRPr>
      </a:lvl3pPr>
      <a:lvl4pPr marL="1600200" indent="-228600" algn="l" defTabSz="914400" rtl="0" eaLnBrk="1" latinLnBrk="0" hangingPunct="1">
        <a:spcBef>
          <a:spcPct val="20000"/>
        </a:spcBef>
        <a:buClr>
          <a:schemeClr val="accent2"/>
        </a:buClr>
        <a:buFont typeface="Arial" panose="020B0604020202020204" pitchFamily="34" charset="0"/>
        <a:buChar char="•"/>
        <a:defRPr sz="1800" kern="1200">
          <a:solidFill>
            <a:schemeClr val="accent2"/>
          </a:solidFill>
          <a:latin typeface="+mn-lt"/>
          <a:ea typeface="+mn-ea"/>
          <a:cs typeface="+mn-cs"/>
        </a:defRPr>
      </a:lvl4pPr>
      <a:lvl5pPr marL="2057400" indent="-228600" algn="l" defTabSz="914400" rtl="0" eaLnBrk="1" latinLnBrk="0" hangingPunct="1">
        <a:spcBef>
          <a:spcPct val="20000"/>
        </a:spcBef>
        <a:buClr>
          <a:schemeClr val="accent2"/>
        </a:buClr>
        <a:buFont typeface="Arial" panose="020B0604020202020204" pitchFamily="34" charset="0"/>
        <a:buChar char="•"/>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9B709-5F57-42E3-B946-691D5632823D}"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75D6B-822F-4D9D-8CEC-CAAFCBD8F1EC}" type="slidenum">
              <a:rPr lang="en-GB" smtClean="0">
                <a:solidFill>
                  <a:prstClr val="black">
                    <a:tint val="75000"/>
                  </a:prstClr>
                </a:solidFill>
              </a:rPr>
              <a:pPr/>
              <a:t>‹#›</a:t>
            </a:fld>
            <a:endParaRPr lang="en-GB">
              <a:solidFill>
                <a:prstClr val="black">
                  <a:tint val="75000"/>
                </a:prstClr>
              </a:solidFill>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560370" y="6381328"/>
            <a:ext cx="1251990" cy="289848"/>
          </a:xfrm>
          <a:prstGeom prst="rect">
            <a:avLst/>
          </a:prstGeom>
        </p:spPr>
      </p:pic>
    </p:spTree>
    <p:extLst>
      <p:ext uri="{BB962C8B-B14F-4D97-AF65-F5344CB8AC3E}">
        <p14:creationId xmlns:p14="http://schemas.microsoft.com/office/powerpoint/2010/main" val="193189723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503" y="188640"/>
            <a:ext cx="8932229" cy="576064"/>
          </a:xfrm>
          <a:prstGeom prst="rect">
            <a:avLst/>
          </a:prstGeom>
        </p:spPr>
        <p:txBody>
          <a:bodyPr vert="horz" lIns="91440" tIns="45720" rIns="91440" bIns="45720" rtlCol="0" anchor="t">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836712"/>
            <a:ext cx="8229600" cy="556841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5724128" y="6448251"/>
            <a:ext cx="22776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3"/>
          </p:nvPr>
        </p:nvSpPr>
        <p:spPr>
          <a:xfrm>
            <a:off x="467544" y="6448251"/>
            <a:ext cx="3672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103753">
                  <a:tint val="75000"/>
                </a:srgbClr>
              </a:solidFill>
            </a:endParaRPr>
          </a:p>
        </p:txBody>
      </p:sp>
      <p:sp>
        <p:nvSpPr>
          <p:cNvPr id="6" name="Slide Number Placeholder 5"/>
          <p:cNvSpPr>
            <a:spLocks noGrp="1"/>
          </p:cNvSpPr>
          <p:nvPr>
            <p:ph type="sldNum" sz="quarter" idx="4"/>
          </p:nvPr>
        </p:nvSpPr>
        <p:spPr>
          <a:xfrm>
            <a:off x="4283968" y="6448251"/>
            <a:ext cx="129614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
        <p:nvSpPr>
          <p:cNvPr id="8" name="Rectangle 7"/>
          <p:cNvSpPr/>
          <p:nvPr/>
        </p:nvSpPr>
        <p:spPr>
          <a:xfrm>
            <a:off x="0" y="0"/>
            <a:ext cx="9144000" cy="110393"/>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103753"/>
              </a:solidFill>
            </a:endParaRPr>
          </a:p>
        </p:txBody>
      </p:sp>
      <p:pic>
        <p:nvPicPr>
          <p:cNvPr id="9" name="Picture 8"/>
          <p:cNvPicPr>
            <a:picLocks noChangeAspect="1"/>
          </p:cNvPicPr>
          <p:nvPr/>
        </p:nvPicPr>
        <p:blipFill rotWithShape="1">
          <a:blip r:embed="rId14" cstate="print">
            <a:extLst>
              <a:ext uri="{28A0092B-C50C-407E-A947-70E740481C1C}">
                <a14:useLocalDpi xmlns:a14="http://schemas.microsoft.com/office/drawing/2010/main" val="0"/>
              </a:ext>
            </a:extLst>
          </a:blip>
          <a:srcRect r="56827"/>
          <a:stretch/>
        </p:blipFill>
        <p:spPr>
          <a:xfrm>
            <a:off x="8172400" y="6093296"/>
            <a:ext cx="867333" cy="623668"/>
          </a:xfrm>
          <a:prstGeom prst="rect">
            <a:avLst/>
          </a:prstGeom>
        </p:spPr>
      </p:pic>
    </p:spTree>
    <p:extLst>
      <p:ext uri="{BB962C8B-B14F-4D97-AF65-F5344CB8AC3E}">
        <p14:creationId xmlns:p14="http://schemas.microsoft.com/office/powerpoint/2010/main" val="263400860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iming>
    <p:tnLst>
      <p:par>
        <p:cTn id="1" dur="indefinite" restart="never" nodeType="tmRoot"/>
      </p:par>
    </p:tnLst>
  </p:timing>
  <p:txStyles>
    <p:titleStyle>
      <a:lvl1pPr algn="l" defTabSz="914400" rtl="0" eaLnBrk="1" latinLnBrk="0" hangingPunct="1">
        <a:spcBef>
          <a:spcPct val="0"/>
        </a:spcBef>
        <a:buNone/>
        <a:defRPr sz="2800" b="0" kern="1200">
          <a:solidFill>
            <a:schemeClr val="accent2"/>
          </a:solidFill>
          <a:latin typeface="+mj-lt"/>
          <a:ea typeface="+mj-ea"/>
          <a:cs typeface="+mj-cs"/>
        </a:defRPr>
      </a:lvl1pPr>
    </p:titleStyle>
    <p:bodyStyle>
      <a:lvl1pPr marL="342900" indent="-342900" algn="l" defTabSz="914400" rtl="0" eaLnBrk="1" latinLnBrk="0" hangingPunct="1">
        <a:spcBef>
          <a:spcPct val="20000"/>
        </a:spcBef>
        <a:buClr>
          <a:schemeClr val="accent2"/>
        </a:buClr>
        <a:buFont typeface="Arial" panose="020B0604020202020204" pitchFamily="34" charset="0"/>
        <a:buChar char="•"/>
        <a:defRPr sz="2800" kern="1200">
          <a:solidFill>
            <a:schemeClr val="accent2"/>
          </a:solidFill>
          <a:latin typeface="+mn-lt"/>
          <a:ea typeface="+mn-ea"/>
          <a:cs typeface="+mn-cs"/>
        </a:defRPr>
      </a:lvl1pPr>
      <a:lvl2pPr marL="742950" indent="-285750" algn="l" defTabSz="914400" rtl="0" eaLnBrk="1" latinLnBrk="0" hangingPunct="1">
        <a:spcBef>
          <a:spcPct val="20000"/>
        </a:spcBef>
        <a:buClr>
          <a:schemeClr val="accent2"/>
        </a:buClr>
        <a:buFont typeface="Arial" panose="020B0604020202020204" pitchFamily="34" charset="0"/>
        <a:buChar char="•"/>
        <a:defRPr sz="2400" kern="1200">
          <a:solidFill>
            <a:schemeClr val="accent2"/>
          </a:solidFill>
          <a:latin typeface="+mn-lt"/>
          <a:ea typeface="+mn-ea"/>
          <a:cs typeface="+mn-cs"/>
        </a:defRPr>
      </a:lvl2pPr>
      <a:lvl3pPr marL="1143000" indent="-228600" algn="l" defTabSz="914400" rtl="0" eaLnBrk="1" latinLnBrk="0" hangingPunct="1">
        <a:spcBef>
          <a:spcPct val="20000"/>
        </a:spcBef>
        <a:buClr>
          <a:schemeClr val="accent2"/>
        </a:buClr>
        <a:buFont typeface="Arial" panose="020B0604020202020204" pitchFamily="34" charset="0"/>
        <a:buChar char="•"/>
        <a:defRPr sz="2000" kern="1200">
          <a:solidFill>
            <a:schemeClr val="accent2"/>
          </a:solidFill>
          <a:latin typeface="+mn-lt"/>
          <a:ea typeface="+mn-ea"/>
          <a:cs typeface="+mn-cs"/>
        </a:defRPr>
      </a:lvl3pPr>
      <a:lvl4pPr marL="1600200" indent="-228600" algn="l" defTabSz="914400" rtl="0" eaLnBrk="1" latinLnBrk="0" hangingPunct="1">
        <a:spcBef>
          <a:spcPct val="20000"/>
        </a:spcBef>
        <a:buClr>
          <a:schemeClr val="accent2"/>
        </a:buClr>
        <a:buFont typeface="Arial" panose="020B0604020202020204" pitchFamily="34" charset="0"/>
        <a:buChar char="•"/>
        <a:defRPr sz="1800" kern="1200">
          <a:solidFill>
            <a:schemeClr val="accent2"/>
          </a:solidFill>
          <a:latin typeface="+mn-lt"/>
          <a:ea typeface="+mn-ea"/>
          <a:cs typeface="+mn-cs"/>
        </a:defRPr>
      </a:lvl4pPr>
      <a:lvl5pPr marL="2057400" indent="-228600" algn="l" defTabSz="914400" rtl="0" eaLnBrk="1" latinLnBrk="0" hangingPunct="1">
        <a:spcBef>
          <a:spcPct val="20000"/>
        </a:spcBef>
        <a:buClr>
          <a:schemeClr val="accent2"/>
        </a:buClr>
        <a:buFont typeface="Arial" panose="020B0604020202020204" pitchFamily="34" charset="0"/>
        <a:buChar char="•"/>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503" y="188640"/>
            <a:ext cx="8932229" cy="576064"/>
          </a:xfrm>
          <a:prstGeom prst="rect">
            <a:avLst/>
          </a:prstGeom>
        </p:spPr>
        <p:txBody>
          <a:bodyPr vert="horz" lIns="91440" tIns="45720" rIns="91440" bIns="45720" rtlCol="0" anchor="t">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836712"/>
            <a:ext cx="8229600" cy="556841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5724128" y="6448251"/>
            <a:ext cx="22776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EBF3A-4DD7-476A-88DD-0E9D86EB838E}" type="datetimeFigureOut">
              <a:rPr lang="en-GB" smtClean="0">
                <a:solidFill>
                  <a:srgbClr val="103753">
                    <a:tint val="75000"/>
                  </a:srgbClr>
                </a:solidFill>
              </a:rPr>
              <a:pPr/>
              <a:t>30/06/2015</a:t>
            </a:fld>
            <a:endParaRPr lang="en-GB">
              <a:solidFill>
                <a:srgbClr val="103753">
                  <a:tint val="75000"/>
                </a:srgbClr>
              </a:solidFill>
            </a:endParaRPr>
          </a:p>
        </p:txBody>
      </p:sp>
      <p:sp>
        <p:nvSpPr>
          <p:cNvPr id="5" name="Footer Placeholder 4"/>
          <p:cNvSpPr>
            <a:spLocks noGrp="1"/>
          </p:cNvSpPr>
          <p:nvPr>
            <p:ph type="ftr" sz="quarter" idx="3"/>
          </p:nvPr>
        </p:nvSpPr>
        <p:spPr>
          <a:xfrm>
            <a:off x="467544" y="6448251"/>
            <a:ext cx="3672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103753">
                  <a:tint val="75000"/>
                </a:srgbClr>
              </a:solidFill>
            </a:endParaRPr>
          </a:p>
        </p:txBody>
      </p:sp>
      <p:sp>
        <p:nvSpPr>
          <p:cNvPr id="6" name="Slide Number Placeholder 5"/>
          <p:cNvSpPr>
            <a:spLocks noGrp="1"/>
          </p:cNvSpPr>
          <p:nvPr>
            <p:ph type="sldNum" sz="quarter" idx="4"/>
          </p:nvPr>
        </p:nvSpPr>
        <p:spPr>
          <a:xfrm>
            <a:off x="4283968" y="6448251"/>
            <a:ext cx="129614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9DDB3565-A794-4E6E-878D-95AFF8830553}" type="slidenum">
              <a:rPr lang="en-GB" smtClean="0">
                <a:solidFill>
                  <a:srgbClr val="103753">
                    <a:tint val="75000"/>
                  </a:srgbClr>
                </a:solidFill>
              </a:rPr>
              <a:pPr/>
              <a:t>‹#›</a:t>
            </a:fld>
            <a:endParaRPr lang="en-GB">
              <a:solidFill>
                <a:srgbClr val="103753">
                  <a:tint val="75000"/>
                </a:srgbClr>
              </a:solidFill>
            </a:endParaRPr>
          </a:p>
        </p:txBody>
      </p:sp>
      <p:sp>
        <p:nvSpPr>
          <p:cNvPr id="8" name="Rectangle 7"/>
          <p:cNvSpPr/>
          <p:nvPr/>
        </p:nvSpPr>
        <p:spPr>
          <a:xfrm>
            <a:off x="0" y="0"/>
            <a:ext cx="9144000" cy="110393"/>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103753"/>
              </a:solidFill>
            </a:endParaRPr>
          </a:p>
        </p:txBody>
      </p:sp>
      <p:pic>
        <p:nvPicPr>
          <p:cNvPr id="9" name="Picture 8"/>
          <p:cNvPicPr>
            <a:picLocks noChangeAspect="1"/>
          </p:cNvPicPr>
          <p:nvPr/>
        </p:nvPicPr>
        <p:blipFill rotWithShape="1">
          <a:blip r:embed="rId14" cstate="print">
            <a:extLst>
              <a:ext uri="{28A0092B-C50C-407E-A947-70E740481C1C}">
                <a14:useLocalDpi xmlns:a14="http://schemas.microsoft.com/office/drawing/2010/main" val="0"/>
              </a:ext>
            </a:extLst>
          </a:blip>
          <a:srcRect r="56827"/>
          <a:stretch/>
        </p:blipFill>
        <p:spPr>
          <a:xfrm>
            <a:off x="8172400" y="6093296"/>
            <a:ext cx="867333" cy="623668"/>
          </a:xfrm>
          <a:prstGeom prst="rect">
            <a:avLst/>
          </a:prstGeom>
        </p:spPr>
      </p:pic>
    </p:spTree>
    <p:extLst>
      <p:ext uri="{BB962C8B-B14F-4D97-AF65-F5344CB8AC3E}">
        <p14:creationId xmlns:p14="http://schemas.microsoft.com/office/powerpoint/2010/main" val="391265522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iming>
    <p:tnLst>
      <p:par>
        <p:cTn id="1" dur="indefinite" restart="never" nodeType="tmRoot"/>
      </p:par>
    </p:tnLst>
  </p:timing>
  <p:txStyles>
    <p:titleStyle>
      <a:lvl1pPr algn="l" defTabSz="914400" rtl="0" eaLnBrk="1" latinLnBrk="0" hangingPunct="1">
        <a:spcBef>
          <a:spcPct val="0"/>
        </a:spcBef>
        <a:buNone/>
        <a:defRPr sz="2800" b="0" kern="1200">
          <a:solidFill>
            <a:schemeClr val="accent2"/>
          </a:solidFill>
          <a:latin typeface="+mj-lt"/>
          <a:ea typeface="+mj-ea"/>
          <a:cs typeface="+mj-cs"/>
        </a:defRPr>
      </a:lvl1pPr>
    </p:titleStyle>
    <p:bodyStyle>
      <a:lvl1pPr marL="342900" indent="-342900" algn="l" defTabSz="914400" rtl="0" eaLnBrk="1" latinLnBrk="0" hangingPunct="1">
        <a:spcBef>
          <a:spcPct val="20000"/>
        </a:spcBef>
        <a:buClr>
          <a:schemeClr val="accent2"/>
        </a:buClr>
        <a:buFont typeface="Arial" panose="020B0604020202020204" pitchFamily="34" charset="0"/>
        <a:buChar char="•"/>
        <a:defRPr sz="2800" kern="1200">
          <a:solidFill>
            <a:schemeClr val="accent2"/>
          </a:solidFill>
          <a:latin typeface="+mn-lt"/>
          <a:ea typeface="+mn-ea"/>
          <a:cs typeface="+mn-cs"/>
        </a:defRPr>
      </a:lvl1pPr>
      <a:lvl2pPr marL="742950" indent="-285750" algn="l" defTabSz="914400" rtl="0" eaLnBrk="1" latinLnBrk="0" hangingPunct="1">
        <a:spcBef>
          <a:spcPct val="20000"/>
        </a:spcBef>
        <a:buClr>
          <a:schemeClr val="accent2"/>
        </a:buClr>
        <a:buFont typeface="Arial" panose="020B0604020202020204" pitchFamily="34" charset="0"/>
        <a:buChar char="•"/>
        <a:defRPr sz="2400" kern="1200">
          <a:solidFill>
            <a:schemeClr val="accent2"/>
          </a:solidFill>
          <a:latin typeface="+mn-lt"/>
          <a:ea typeface="+mn-ea"/>
          <a:cs typeface="+mn-cs"/>
        </a:defRPr>
      </a:lvl2pPr>
      <a:lvl3pPr marL="1143000" indent="-228600" algn="l" defTabSz="914400" rtl="0" eaLnBrk="1" latinLnBrk="0" hangingPunct="1">
        <a:spcBef>
          <a:spcPct val="20000"/>
        </a:spcBef>
        <a:buClr>
          <a:schemeClr val="accent2"/>
        </a:buClr>
        <a:buFont typeface="Arial" panose="020B0604020202020204" pitchFamily="34" charset="0"/>
        <a:buChar char="•"/>
        <a:defRPr sz="2000" kern="1200">
          <a:solidFill>
            <a:schemeClr val="accent2"/>
          </a:solidFill>
          <a:latin typeface="+mn-lt"/>
          <a:ea typeface="+mn-ea"/>
          <a:cs typeface="+mn-cs"/>
        </a:defRPr>
      </a:lvl3pPr>
      <a:lvl4pPr marL="1600200" indent="-228600" algn="l" defTabSz="914400" rtl="0" eaLnBrk="1" latinLnBrk="0" hangingPunct="1">
        <a:spcBef>
          <a:spcPct val="20000"/>
        </a:spcBef>
        <a:buClr>
          <a:schemeClr val="accent2"/>
        </a:buClr>
        <a:buFont typeface="Arial" panose="020B0604020202020204" pitchFamily="34" charset="0"/>
        <a:buChar char="•"/>
        <a:defRPr sz="1800" kern="1200">
          <a:solidFill>
            <a:schemeClr val="accent2"/>
          </a:solidFill>
          <a:latin typeface="+mn-lt"/>
          <a:ea typeface="+mn-ea"/>
          <a:cs typeface="+mn-cs"/>
        </a:defRPr>
      </a:lvl4pPr>
      <a:lvl5pPr marL="2057400" indent="-228600" algn="l" defTabSz="914400" rtl="0" eaLnBrk="1" latinLnBrk="0" hangingPunct="1">
        <a:spcBef>
          <a:spcPct val="20000"/>
        </a:spcBef>
        <a:buClr>
          <a:schemeClr val="accent2"/>
        </a:buClr>
        <a:buFont typeface="Arial" panose="020B0604020202020204" pitchFamily="34" charset="0"/>
        <a:buChar char="•"/>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621A4-B8A3-4DD7-B0E3-6CF7BB8C0A23}" type="datetime1">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solidFill>
                  <a:prstClr val="black">
                    <a:tint val="75000"/>
                  </a:prstClr>
                </a:solidFill>
              </a:rPr>
              <a:t>CONFIDENTIAL - NOT FOR DISTRIBUTION</a:t>
            </a:r>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E5510F-CB48-47F0-9FAF-A32248E9DC9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5225064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NESTA"/>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81130" y="6204652"/>
            <a:ext cx="1771650" cy="419100"/>
          </a:xfrm>
          <a:prstGeom prst="rect">
            <a:avLst/>
          </a:prstGeom>
          <a:noFill/>
          <a:extLst>
            <a:ext uri="{909E8E84-426E-40DD-AFC4-6F175D3DCCD1}">
              <a14:hiddenFill xmlns:a14="http://schemas.microsoft.com/office/drawing/2010/main">
                <a:solidFill>
                  <a:srgbClr val="FFFFFF"/>
                </a:solidFill>
              </a14:hiddenFill>
            </a:ext>
          </a:extLst>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35" tIns="45718" rIns="91435" bIns="45718" numCol="1" anchor="ctr" anchorCtr="0" compatLnSpc="1">
            <a:prstTxWarp prst="textNoShape">
              <a:avLst/>
            </a:prstTxWarp>
          </a:bodyPr>
          <a:lstStyle/>
          <a:p>
            <a:pPr lvl="0"/>
            <a:r>
              <a:rPr lang="en-US" smtClean="0"/>
              <a:t>Click to edit Master title style</a:t>
            </a:r>
            <a:endParaRPr lang="en-GB" smtClean="0"/>
          </a:p>
        </p:txBody>
      </p:sp>
      <p:sp>
        <p:nvSpPr>
          <p:cNvPr id="1028" name="Text Placeholder 2"/>
          <p:cNvSpPr>
            <a:spLocks noGrp="1"/>
          </p:cNvSpPr>
          <p:nvPr>
            <p:ph type="body" idx="1"/>
          </p:nvPr>
        </p:nvSpPr>
        <p:spPr bwMode="auto">
          <a:xfrm>
            <a:off x="457200" y="1600201"/>
            <a:ext cx="8229600" cy="4349080"/>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4" name="Date Placeholder 3"/>
          <p:cNvSpPr>
            <a:spLocks noGrp="1"/>
          </p:cNvSpPr>
          <p:nvPr>
            <p:ph type="dt" sz="half" idx="2"/>
          </p:nvPr>
        </p:nvSpPr>
        <p:spPr>
          <a:xfrm>
            <a:off x="457200" y="6356351"/>
            <a:ext cx="2133600" cy="365125"/>
          </a:xfrm>
          <a:prstGeom prst="rect">
            <a:avLst/>
          </a:prstGeom>
        </p:spPr>
        <p:txBody>
          <a:bodyPr vert="horz" lIns="91435" tIns="45718" rIns="91435" bIns="45718" rtlCol="0" anchor="ctr"/>
          <a:lstStyle>
            <a:lvl1pPr algn="l">
              <a:defRPr sz="1200">
                <a:solidFill>
                  <a:schemeClr val="tx1">
                    <a:tint val="75000"/>
                  </a:schemeClr>
                </a:solidFill>
              </a:defRPr>
            </a:lvl1pPr>
          </a:lstStyle>
          <a:p>
            <a:pPr fontAlgn="base">
              <a:spcBef>
                <a:spcPct val="0"/>
              </a:spcBef>
              <a:spcAft>
                <a:spcPct val="0"/>
              </a:spcAft>
              <a:defRPr/>
            </a:pPr>
            <a:fld id="{39F58AA4-79FF-48AA-9574-A5EA4A0E05C8}" type="datetime1">
              <a:rPr lang="en-GB" smtClean="0">
                <a:solidFill>
                  <a:prstClr val="black">
                    <a:tint val="75000"/>
                  </a:prstClr>
                </a:solidFill>
                <a:latin typeface="Arial" charset="0"/>
                <a:cs typeface="Arial" charset="0"/>
              </a:rPr>
              <a:pPr fontAlgn="base">
                <a:spcBef>
                  <a:spcPct val="0"/>
                </a:spcBef>
                <a:spcAft>
                  <a:spcPct val="0"/>
                </a:spcAft>
                <a:defRPr/>
              </a:pPr>
              <a:t>30/06/2015</a:t>
            </a:fld>
            <a:endParaRPr lang="en-GB">
              <a:solidFill>
                <a:prstClr val="black">
                  <a:tint val="75000"/>
                </a:prstClr>
              </a:solidFill>
              <a:latin typeface="Arial" charset="0"/>
              <a:cs typeface="Arial" charset="0"/>
            </a:endParaRPr>
          </a:p>
        </p:txBody>
      </p:sp>
      <p:sp>
        <p:nvSpPr>
          <p:cNvPr id="5" name="Footer Placeholder 4"/>
          <p:cNvSpPr>
            <a:spLocks noGrp="1"/>
          </p:cNvSpPr>
          <p:nvPr>
            <p:ph type="ftr" sz="quarter" idx="3"/>
          </p:nvPr>
        </p:nvSpPr>
        <p:spPr>
          <a:xfrm>
            <a:off x="3124201" y="6356351"/>
            <a:ext cx="2895600" cy="365125"/>
          </a:xfrm>
          <a:prstGeom prst="rect">
            <a:avLst/>
          </a:prstGeom>
        </p:spPr>
        <p:txBody>
          <a:bodyPr vert="horz" lIns="91435" tIns="45718" rIns="91435" bIns="45718" rtlCol="0" anchor="ctr"/>
          <a:lstStyle>
            <a:lvl1pPr algn="ctr">
              <a:defRPr sz="1200">
                <a:solidFill>
                  <a:schemeClr val="tx1">
                    <a:tint val="75000"/>
                  </a:schemeClr>
                </a:solidFill>
              </a:defRPr>
            </a:lvl1pPr>
          </a:lstStyle>
          <a:p>
            <a:pPr fontAlgn="base">
              <a:spcBef>
                <a:spcPct val="0"/>
              </a:spcBef>
              <a:spcAft>
                <a:spcPct val="0"/>
              </a:spcAft>
              <a:defRPr/>
            </a:pPr>
            <a:r>
              <a:rPr lang="en-GB" smtClean="0">
                <a:solidFill>
                  <a:prstClr val="black">
                    <a:tint val="75000"/>
                  </a:prstClr>
                </a:solidFill>
                <a:latin typeface="Arial" charset="0"/>
                <a:cs typeface="Arial" charset="0"/>
              </a:rPr>
              <a:t>CONFIDENTIAL - NOT FOR DISTRIBUTION</a:t>
            </a:r>
            <a:endParaRPr lang="en-GB">
              <a:solidFill>
                <a:prstClr val="black">
                  <a:tint val="75000"/>
                </a:prstClr>
              </a:solidFill>
              <a:latin typeface="Arial" charset="0"/>
              <a:cs typeface="Arial" charset="0"/>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5" tIns="45718" rIns="91435" bIns="45718" rtlCol="0" anchor="ctr"/>
          <a:lstStyle>
            <a:lvl1pPr algn="r">
              <a:defRPr sz="1200">
                <a:solidFill>
                  <a:schemeClr val="tx1">
                    <a:tint val="75000"/>
                  </a:schemeClr>
                </a:solidFill>
              </a:defRPr>
            </a:lvl1pPr>
          </a:lstStyle>
          <a:p>
            <a:pPr fontAlgn="base">
              <a:spcBef>
                <a:spcPct val="0"/>
              </a:spcBef>
              <a:spcAft>
                <a:spcPct val="0"/>
              </a:spcAft>
              <a:defRPr/>
            </a:pPr>
            <a:fld id="{371CED21-43A6-4ED5-AA29-6CF68F3CDF9A}" type="slidenum">
              <a:rPr lang="en-GB">
                <a:solidFill>
                  <a:prstClr val="black">
                    <a:tint val="75000"/>
                  </a:prstClr>
                </a:solidFill>
                <a:latin typeface="Arial" charset="0"/>
                <a:cs typeface="Arial" charset="0"/>
              </a:rPr>
              <a:pPr fontAlgn="base">
                <a:spcBef>
                  <a:spcPct val="0"/>
                </a:spcBef>
                <a:spcAft>
                  <a:spcPct val="0"/>
                </a:spcAft>
                <a:defRPr/>
              </a:pPr>
              <a:t>‹#›</a:t>
            </a:fld>
            <a:endParaRPr lang="en-GB">
              <a:solidFill>
                <a:prstClr val="black">
                  <a:tint val="75000"/>
                </a:prstClr>
              </a:solidFill>
              <a:latin typeface="Arial" charset="0"/>
              <a:cs typeface="Arial" charset="0"/>
            </a:endParaRPr>
          </a:p>
        </p:txBody>
      </p:sp>
      <p:sp>
        <p:nvSpPr>
          <p:cNvPr id="7" name="Line 1"/>
          <p:cNvSpPr>
            <a:spLocks noChangeShapeType="1"/>
          </p:cNvSpPr>
          <p:nvPr userDrawn="1"/>
        </p:nvSpPr>
        <p:spPr bwMode="auto">
          <a:xfrm flipV="1">
            <a:off x="0" y="6092825"/>
            <a:ext cx="9144000" cy="0"/>
          </a:xfrm>
          <a:prstGeom prst="line">
            <a:avLst/>
          </a:prstGeom>
          <a:noFill/>
          <a:ln w="38100">
            <a:solidFill>
              <a:srgbClr val="000000"/>
            </a:solidFill>
            <a:prstDash val="solid"/>
            <a:round/>
            <a:headEnd type="none" w="med" len="med"/>
            <a:tailEnd type="none" w="med" len="med"/>
          </a:ln>
        </p:spPr>
        <p:txBody>
          <a:bodyPr lIns="67351" tIns="33675" rIns="67351" bIns="33675"/>
          <a:lstStyle/>
          <a:p>
            <a:pPr>
              <a:defRPr/>
            </a:pPr>
            <a:endParaRPr lang="en-US">
              <a:solidFill>
                <a:prstClr val="black"/>
              </a:solidFill>
              <a:latin typeface="55 Helvetica Roman" pitchFamily="-111" charset="0"/>
              <a:ea typeface="ヒラギノ角ゴ Pro W3" pitchFamily="-111" charset="-128"/>
              <a:cs typeface="Arial" charset="0"/>
              <a:sym typeface="55 Helvetica Roman" pitchFamily="-111" charset="0"/>
            </a:endParaRPr>
          </a:p>
        </p:txBody>
      </p:sp>
    </p:spTree>
    <p:extLst>
      <p:ext uri="{BB962C8B-B14F-4D97-AF65-F5344CB8AC3E}">
        <p14:creationId xmlns:p14="http://schemas.microsoft.com/office/powerpoint/2010/main" val="40800867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rtl="0" eaLnBrk="0" fontAlgn="base" hangingPunct="0">
        <a:spcBef>
          <a:spcPct val="0"/>
        </a:spcBef>
        <a:spcAft>
          <a:spcPct val="0"/>
        </a:spcAft>
        <a:defRPr sz="3600" b="1"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77" algn="ctr" rtl="0" fontAlgn="base">
        <a:spcBef>
          <a:spcPct val="0"/>
        </a:spcBef>
        <a:spcAft>
          <a:spcPct val="0"/>
        </a:spcAft>
        <a:defRPr sz="4400">
          <a:solidFill>
            <a:schemeClr val="tx1"/>
          </a:solidFill>
          <a:latin typeface="Calibri" pitchFamily="34" charset="0"/>
        </a:defRPr>
      </a:lvl6pPr>
      <a:lvl7pPr marL="914353" algn="ctr" rtl="0" fontAlgn="base">
        <a:spcBef>
          <a:spcPct val="0"/>
        </a:spcBef>
        <a:spcAft>
          <a:spcPct val="0"/>
        </a:spcAft>
        <a:defRPr sz="4400">
          <a:solidFill>
            <a:schemeClr val="tx1"/>
          </a:solidFill>
          <a:latin typeface="Calibri" pitchFamily="34" charset="0"/>
        </a:defRPr>
      </a:lvl7pPr>
      <a:lvl8pPr marL="1371530" algn="ctr" rtl="0" fontAlgn="base">
        <a:spcBef>
          <a:spcPct val="0"/>
        </a:spcBef>
        <a:spcAft>
          <a:spcPct val="0"/>
        </a:spcAft>
        <a:defRPr sz="4400">
          <a:solidFill>
            <a:schemeClr val="tx1"/>
          </a:solidFill>
          <a:latin typeface="Calibri" pitchFamily="34" charset="0"/>
        </a:defRPr>
      </a:lvl8pPr>
      <a:lvl9pPr marL="1828706" algn="ctr" rtl="0" fontAlgn="base">
        <a:spcBef>
          <a:spcPct val="0"/>
        </a:spcBef>
        <a:spcAft>
          <a:spcPct val="0"/>
        </a:spcAft>
        <a:defRPr sz="4400">
          <a:solidFill>
            <a:schemeClr val="tx1"/>
          </a:solidFill>
          <a:latin typeface="Calibri" pitchFamily="34" charset="0"/>
        </a:defRPr>
      </a:lvl9pPr>
    </p:titleStyle>
    <p:bodyStyle>
      <a:lvl1pPr marL="342882" indent="-342882"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12" indent="-285736"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2942" indent="-228588"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118" indent="-228588"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295" indent="-228588"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2523427"/>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1BB6-B5BA-44BD-B622-A63C763EFFF4}" type="datetimeFigureOut">
              <a:rPr lang="en-GB" smtClean="0">
                <a:solidFill>
                  <a:prstClr val="black">
                    <a:tint val="75000"/>
                  </a:prstClr>
                </a:solidFill>
              </a:rPr>
              <a:pPr/>
              <a:t>30/06/2015</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3F4C8-504E-4399-965F-51A2F9F1EA6B}"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719420"/>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mailto:Kirsten.bound@nesta.org.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jpeg"/><Relationship Id="rId7" Type="http://schemas.openxmlformats.org/officeDocument/2006/relationships/hyperlink" Target="http://www.nesta.org.uk/blog/unconventional-data-and-worldly-wisdom-2-2-matrix"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www.nesta.org.uk/blog/using-big-data-map-uk-video-games-industry" TargetMode="External"/><Relationship Id="rId5" Type="http://schemas.openxmlformats.org/officeDocument/2006/relationships/hyperlink" Target="http://www.nesta.org.uk/blog/how-track-innovative-jobs-real-time" TargetMode="External"/><Relationship Id="rId10" Type="http://schemas.openxmlformats.org/officeDocument/2006/relationships/image" Target="../media/image29.png"/><Relationship Id="rId4" Type="http://schemas.openxmlformats.org/officeDocument/2006/relationships/hyperlink" Target="http://www.nesta.org.uk/blog/finding-technology-innovators-using-big-data-web" TargetMode="External"/><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www.alliance4usefulevidence.org/" TargetMode="External"/><Relationship Id="rId3" Type="http://schemas.openxmlformats.org/officeDocument/2006/relationships/image" Target="../media/image7.jpeg"/><Relationship Id="rId7" Type="http://schemas.openxmlformats.org/officeDocument/2006/relationships/hyperlink" Target="http://www.nesta.org.uk/blog/how-do-innovation-agencies-work"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00.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www.cgee.org.br/publicacoes/atlas_of_ideia.php"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www.demos.co.uk/files/Brazil_NKE_web.pdf?1240939425"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png"/><Relationship Id="rId1" Type="http://schemas.openxmlformats.org/officeDocument/2006/relationships/slideLayout" Target="../slideLayouts/slideLayout48.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89.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59.xml"/><Relationship Id="rId5" Type="http://schemas.openxmlformats.org/officeDocument/2006/relationships/image" Target="../media/image7.jpeg"/><Relationship Id="rId4" Type="http://schemas.openxmlformats.org/officeDocument/2006/relationships/image" Target="../media/image57.emf"/></Relationships>
</file>

<file path=ppt/slides/_rels/slide2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2.xml"/><Relationship Id="rId1" Type="http://schemas.openxmlformats.org/officeDocument/2006/relationships/slideLayout" Target="../slideLayouts/slideLayout71.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71.xml"/><Relationship Id="rId5" Type="http://schemas.openxmlformats.org/officeDocument/2006/relationships/image" Target="../media/image67.jpeg"/><Relationship Id="rId4" Type="http://schemas.openxmlformats.org/officeDocument/2006/relationships/image" Target="../media/image66.jpeg"/></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71.xml"/><Relationship Id="rId6" Type="http://schemas.openxmlformats.org/officeDocument/2006/relationships/image" Target="../media/image73.png"/><Relationship Id="rId5" Type="http://schemas.openxmlformats.org/officeDocument/2006/relationships/image" Target="../media/image72.jpg"/><Relationship Id="rId4" Type="http://schemas.openxmlformats.org/officeDocument/2006/relationships/image" Target="../media/image71.jp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7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6.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76.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hyperlink" Target="https://www.nesta.org.uk/sites/default/files/innovations_in_inclusive_innovation.pdf" TargetMode="External"/><Relationship Id="rId7" Type="http://schemas.openxmlformats.org/officeDocument/2006/relationships/image" Target="../media/image86.jpeg"/><Relationship Id="rId2" Type="http://schemas.openxmlformats.org/officeDocument/2006/relationships/notesSlide" Target="../notesSlides/notesSlide30.xml"/><Relationship Id="rId1" Type="http://schemas.openxmlformats.org/officeDocument/2006/relationships/slideLayout" Target="../slideLayouts/slideLayout7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www.nesta.org.uk/project/crowdfundin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12"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jp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76.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1.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7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76.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6.xml"/><Relationship Id="rId4" Type="http://schemas.openxmlformats.org/officeDocument/2006/relationships/hyperlink" Target="mailto:Kirsten.bound@nesta.org.uk"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kbound\AppData\Local\Microsoft\Windows\Temporary Internet Files\Content.Outlook\M58KVWYT\nesta-all-projects (4).jpg"/>
          <p:cNvPicPr>
            <a:picLocks noChangeAspect="1" noChangeArrowheads="1"/>
          </p:cNvPicPr>
          <p:nvPr/>
        </p:nvPicPr>
        <p:blipFill rotWithShape="1">
          <a:blip r:embed="rId2">
            <a:extLst>
              <a:ext uri="{28A0092B-C50C-407E-A947-70E740481C1C}">
                <a14:useLocalDpi xmlns:a14="http://schemas.microsoft.com/office/drawing/2010/main" val="0"/>
              </a:ext>
            </a:extLst>
          </a:blip>
          <a:srcRect l="2468" t="-29" b="-1"/>
          <a:stretch/>
        </p:blipFill>
        <p:spPr bwMode="auto">
          <a:xfrm>
            <a:off x="0" y="0"/>
            <a:ext cx="9980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kbound\AppData\Local\Temp\Rar$DI36.240\NESTA_LOGO_CMYK_Whit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877" y="967262"/>
            <a:ext cx="9966740" cy="325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99592" y="3861048"/>
            <a:ext cx="6840760" cy="2088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smtClean="0">
                <a:solidFill>
                  <a:schemeClr val="tx1"/>
                </a:solidFill>
              </a:rPr>
              <a:t>Innovation for productivity growth in Brazil</a:t>
            </a:r>
          </a:p>
          <a:p>
            <a:r>
              <a:rPr lang="en-GB" sz="2400" dirty="0" smtClean="0">
                <a:solidFill>
                  <a:schemeClr val="tx1"/>
                </a:solidFill>
              </a:rPr>
              <a:t>Ideas from the UK</a:t>
            </a:r>
          </a:p>
          <a:p>
            <a:r>
              <a:rPr lang="en-GB" sz="2400" dirty="0" smtClean="0">
                <a:solidFill>
                  <a:schemeClr val="tx1"/>
                </a:solidFill>
              </a:rPr>
              <a:t>IPEA, World Bank, OECD, Brasilia, July 2015</a:t>
            </a:r>
          </a:p>
          <a:p>
            <a:endParaRPr lang="en-GB" dirty="0">
              <a:solidFill>
                <a:schemeClr val="tx1"/>
              </a:solidFill>
            </a:endParaRPr>
          </a:p>
          <a:p>
            <a:r>
              <a:rPr lang="en-GB" dirty="0" smtClean="0">
                <a:solidFill>
                  <a:schemeClr val="tx1"/>
                </a:solidFill>
                <a:hlinkClick r:id="rId4"/>
              </a:rPr>
              <a:t>Kirsten.bound@nesta.org.uk</a:t>
            </a:r>
            <a:endParaRPr lang="en-GB" dirty="0" smtClean="0">
              <a:solidFill>
                <a:schemeClr val="tx1"/>
              </a:solidFill>
            </a:endParaRPr>
          </a:p>
          <a:p>
            <a:endParaRPr lang="en-GB" dirty="0" smtClean="0">
              <a:solidFill>
                <a:schemeClr val="tx1"/>
              </a:solidFill>
            </a:endParaRPr>
          </a:p>
        </p:txBody>
      </p:sp>
    </p:spTree>
    <p:extLst>
      <p:ext uri="{BB962C8B-B14F-4D97-AF65-F5344CB8AC3E}">
        <p14:creationId xmlns:p14="http://schemas.microsoft.com/office/powerpoint/2010/main" val="2393630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228600" y="6248400"/>
            <a:ext cx="8610600" cy="457200"/>
            <a:chOff x="228600" y="6248400"/>
            <a:chExt cx="8610600" cy="457200"/>
          </a:xfrm>
        </p:grpSpPr>
        <p:pic>
          <p:nvPicPr>
            <p:cNvPr id="15" name="Picture 14" descr="NESTA_LOGO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 name="Isosceles Triangle 18"/>
          <p:cNvSpPr/>
          <p:nvPr/>
        </p:nvSpPr>
        <p:spPr>
          <a:xfrm>
            <a:off x="3628186" y="2330484"/>
            <a:ext cx="1656184" cy="16809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3621151" y="3058469"/>
            <a:ext cx="1800200" cy="369332"/>
          </a:xfrm>
          <a:prstGeom prst="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dirty="0" smtClean="0"/>
              <a:t>Experimentation</a:t>
            </a:r>
            <a:endParaRPr lang="en-GB" dirty="0"/>
          </a:p>
        </p:txBody>
      </p:sp>
      <p:sp>
        <p:nvSpPr>
          <p:cNvPr id="21" name="TextBox 20"/>
          <p:cNvSpPr txBox="1"/>
          <p:nvPr/>
        </p:nvSpPr>
        <p:spPr>
          <a:xfrm>
            <a:off x="3854697" y="2233513"/>
            <a:ext cx="1172529"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Evidence</a:t>
            </a:r>
            <a:endParaRPr lang="en-GB" dirty="0"/>
          </a:p>
        </p:txBody>
      </p:sp>
      <p:sp>
        <p:nvSpPr>
          <p:cNvPr id="22" name="TextBox 21"/>
          <p:cNvSpPr txBox="1"/>
          <p:nvPr/>
        </p:nvSpPr>
        <p:spPr>
          <a:xfrm>
            <a:off x="3062609" y="3808397"/>
            <a:ext cx="773891"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Data</a:t>
            </a:r>
            <a:endParaRPr lang="en-GB" dirty="0"/>
          </a:p>
        </p:txBody>
      </p:sp>
      <p:sp>
        <p:nvSpPr>
          <p:cNvPr id="23" name="TextBox 22"/>
          <p:cNvSpPr txBox="1"/>
          <p:nvPr/>
        </p:nvSpPr>
        <p:spPr>
          <a:xfrm>
            <a:off x="4862809" y="3808397"/>
            <a:ext cx="1296144"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Judgement</a:t>
            </a:r>
            <a:endParaRPr lang="en-GB" dirty="0"/>
          </a:p>
        </p:txBody>
      </p:sp>
      <p:sp>
        <p:nvSpPr>
          <p:cNvPr id="3" name="Oval 2"/>
          <p:cNvSpPr/>
          <p:nvPr/>
        </p:nvSpPr>
        <p:spPr>
          <a:xfrm>
            <a:off x="2463655" y="3597019"/>
            <a:ext cx="1971797"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228600" y="116632"/>
            <a:ext cx="8610600" cy="830997"/>
          </a:xfrm>
          <a:prstGeom prst="rect">
            <a:avLst/>
          </a:prstGeom>
          <a:noFill/>
        </p:spPr>
        <p:txBody>
          <a:bodyPr wrap="square" rtlCol="0">
            <a:spAutoFit/>
          </a:bodyPr>
          <a:lstStyle/>
          <a:p>
            <a:r>
              <a:rPr lang="en-GB" sz="2400" dirty="0"/>
              <a:t>Are innovation policy deficiencies mainly due to problems with design or problems with implementation? </a:t>
            </a:r>
          </a:p>
        </p:txBody>
      </p:sp>
    </p:spTree>
    <p:extLst>
      <p:ext uri="{BB962C8B-B14F-4D97-AF65-F5344CB8AC3E}">
        <p14:creationId xmlns:p14="http://schemas.microsoft.com/office/powerpoint/2010/main" val="2124623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http://upload.wikimedia.org/wikipedia/commons/2/2d/Margarine_BMK.jpg"/>
          <p:cNvPicPr>
            <a:picLocks noChangeAspect="1" noChangeArrowheads="1"/>
          </p:cNvPicPr>
          <p:nvPr/>
        </p:nvPicPr>
        <p:blipFill>
          <a:blip r:embed="rId3" cstate="print"/>
          <a:srcRect r="25457"/>
          <a:stretch>
            <a:fillRect/>
          </a:stretch>
        </p:blipFill>
        <p:spPr bwMode="auto">
          <a:xfrm>
            <a:off x="0" y="1340767"/>
            <a:ext cx="4644008" cy="5517233"/>
          </a:xfrm>
          <a:prstGeom prst="rect">
            <a:avLst/>
          </a:prstGeom>
          <a:noFill/>
        </p:spPr>
      </p:pic>
      <p:pic>
        <p:nvPicPr>
          <p:cNvPr id="103428" name="Picture 4" descr="http://static.giantbomb.com/uploads/scale_small/0/3699/2463980-grand+theft+auto+v.jpg"/>
          <p:cNvPicPr>
            <a:picLocks noChangeAspect="1" noChangeArrowheads="1"/>
          </p:cNvPicPr>
          <p:nvPr/>
        </p:nvPicPr>
        <p:blipFill>
          <a:blip r:embed="rId4" cstate="print"/>
          <a:srcRect/>
          <a:stretch>
            <a:fillRect/>
          </a:stretch>
        </p:blipFill>
        <p:spPr bwMode="auto">
          <a:xfrm>
            <a:off x="4644008" y="1340768"/>
            <a:ext cx="4514098" cy="5517232"/>
          </a:xfrm>
          <a:prstGeom prst="rect">
            <a:avLst/>
          </a:prstGeom>
          <a:noFill/>
        </p:spPr>
      </p:pic>
      <p:sp>
        <p:nvSpPr>
          <p:cNvPr id="8" name="Title 1"/>
          <p:cNvSpPr>
            <a:spLocks noGrp="1"/>
          </p:cNvSpPr>
          <p:nvPr>
            <p:ph type="ctrTitle"/>
          </p:nvPr>
        </p:nvSpPr>
        <p:spPr>
          <a:xfrm>
            <a:off x="144016" y="44624"/>
            <a:ext cx="8820472" cy="792088"/>
          </a:xfrm>
        </p:spPr>
        <p:txBody>
          <a:bodyPr anchor="t" anchorCtr="0">
            <a:noAutofit/>
          </a:bodyPr>
          <a:lstStyle/>
          <a:p>
            <a:pPr algn="l"/>
            <a:r>
              <a:rPr lang="en-GB" sz="2400" dirty="0"/>
              <a:t>D</a:t>
            </a:r>
            <a:r>
              <a:rPr lang="en-GB" sz="2400" dirty="0" smtClean="0"/>
              <a:t>ata </a:t>
            </a:r>
            <a:r>
              <a:rPr lang="en-GB" sz="2400" dirty="0" smtClean="0"/>
              <a:t>sources for innovation policy are far behind where we need them to be – the example of video games </a:t>
            </a:r>
            <a:r>
              <a:rPr lang="en-GB" sz="2400" dirty="0" smtClean="0"/>
              <a:t>in </a:t>
            </a:r>
            <a:r>
              <a:rPr lang="en-GB" sz="2400" dirty="0" smtClean="0"/>
              <a:t>the UK</a:t>
            </a:r>
            <a:endParaRPr lang="en-GB" sz="2400" dirty="0"/>
          </a:p>
        </p:txBody>
      </p:sp>
      <p:sp>
        <p:nvSpPr>
          <p:cNvPr id="12" name="Title 1"/>
          <p:cNvSpPr txBox="1">
            <a:spLocks/>
          </p:cNvSpPr>
          <p:nvPr/>
        </p:nvSpPr>
        <p:spPr>
          <a:xfrm>
            <a:off x="288032" y="1484784"/>
            <a:ext cx="4139952" cy="1152128"/>
          </a:xfrm>
          <a:prstGeom prst="rect">
            <a:avLst/>
          </a:prstGeom>
          <a:solidFill>
            <a:schemeClr val="bg1"/>
          </a:solidFill>
          <a:ln>
            <a:solidFill>
              <a:srgbClr val="C00000"/>
            </a:solidFill>
          </a:ln>
        </p:spPr>
        <p:txBody>
          <a:bodyPr vert="horz" lIns="91440" tIns="45720" rIns="91440" bIns="45720" rtlCol="0" anchor="ctr" anchorCtr="0">
            <a:noAutofit/>
          </a:bodyPr>
          <a:lstStyle/>
          <a:p>
            <a:pPr>
              <a:spcBef>
                <a:spcPct val="0"/>
              </a:spcBef>
              <a:defRPr/>
            </a:pPr>
            <a:r>
              <a:rPr lang="en-GB" sz="2400" b="1" dirty="0" smtClean="0">
                <a:solidFill>
                  <a:srgbClr val="FF0000"/>
                </a:solidFill>
                <a:latin typeface="Gill Sans MT" pitchFamily="34" charset="0"/>
              </a:rPr>
              <a:t>SIC 10.42: Manufacture of margarine and similar edible fats </a:t>
            </a:r>
            <a:endParaRPr lang="en-GB" sz="2400" b="1" dirty="0">
              <a:solidFill>
                <a:srgbClr val="FF0000"/>
              </a:solidFill>
              <a:latin typeface="Gill Sans MT" pitchFamily="34" charset="0"/>
            </a:endParaRPr>
          </a:p>
        </p:txBody>
      </p:sp>
      <p:sp>
        <p:nvSpPr>
          <p:cNvPr id="2050" name="AutoShape 2" descr="data:image/jpeg;base64,/9j/4AAQSkZJRgABAQAAAQABAAD/2wCEAAkGBhQSERETEhEWFREVGBkVFRcXFRYZFRYWHBccFhUYFxgXHCgeHBwkGhUaIDQiIycqLCwsGh49NTMqOCYrLCkBCQoKDAwOGQ8PGSokHiQ1NSw1KSksNjUzLC8sLSksNSkvLSo1KywsNSkpKSwsNSwyNTYrLDUyKTIpLCwsLyk2K//AABEIATIApQMBIgACEQEDEQH/xAAcAAEAAQUBAQAAAAAAAAAAAAAAAgQFBgcIAwH/xABDEAACAQMCAwYDBAYHCAMAAAABAgMABBESIQUGMQcTIkFRcTJhkSNCgdEIFFJik6EWJENUcpLwM1OCoqOx0+EXwdL/xAAZAQEBAAMBAAAAAAAAAAAAAAAAAQIEBQP/xAAgEQEAAgICAQUAAAAAAAAAAAAAAQIDETFREgQyQbHh/9oADAMBAAIRAxEAPwDd8fQewqVRj6D2FSoFKUoFKUoFKUoFKUoFKUoFKVRcY4vHbRNNKSEXrgEknyAA3JoKxmwCT0FWvljmBb22juURkSTJUPjJAJGdvI42/wDqtf33GpuKLwY9x9jNcySyqhZu6SPUkPeOhxpbxkg4yRjyNbC5asZIbaKKRYkaNdAWEv3YUbKF7zLbDbcmgudKUoFKUoFKUoIx9B7CpVGPoPYVKgUpSgUpSgUpSgUpSgUpSgVj3NnNy2AiaSGWSOQlAYU1sr4yoK7bEBt89QNvMXy4h1DGpl3U5UgHZg2NwdjjB+RPSlzbLIjI6hkYFWUjIIOxBFBpjspe4kvLsW+qO3WKLSZI1KhirGMBEYHRmRnChmHU6mJ1VumKPGdySTk7k/T06eVYVwPgytxW+kUPEtv+rwoEZljfTAWKMuNOAs8eB+6MbE5zigUpSgUpSgUpSgjH0HsKlUY+g9hUqBSlKBSlKBSlKBSlKBSlKBSlechbK6QMZ8WSQQuk404G51aeuNs+xDwsOFRwmYxrp76QzPuTmRgqsd/UIKq6UoFKUoFKUoFKUoIx9B7CpVGPoPYVKgUpSgUpXzSNvl0/7UH2lKUClfMV9oPC9vEiR3kcIiqzMx6BVBZj+ABP4VjvD+MSCJUSSK5mkAdJg4EDqSFJ+IlejAKmoEjO2cDX3a1wea94pbizcSTWyRiSGOXRcJrdnMgLjQq6dA1ZOCy5GMVmnLd4boy29xbTxFCAUcgRxunTRLFoMgYnWGA6q3TSuQzCzhKrhsasknGrGSxY41Enz/8AQ6D2pSgUpSgUpSgUpSgUpSgjH0HsKlUY+g9hUqBSlKBStYdpPbRFZfYWZSe6PU51RQ+Xi0nxP+7nbz9DsyByVUkAEgEgHIBxvg+dBOvFLtGdkDqXTGpQwLLkZGodRketerHArk3inNzRcVmvILiSbL61kbKM2MNGrbDwjSoKgAEKV6b0HWdedxcrGpd3VEHVmIVR7k7CuSou07iCQdzHdyqp1ljqyxLsCdLHdANIwFIwS37VWO845cSoEluJZEB1BXkdlDb5OljjO53+dB07zDxrhKXkU1xcKl2sZRGywDRE6sFh4WUMrefXUOpxWVcI4f3KMpcuTJI5Zup1yM4HU/CGC+yjYdK5G5ItHl4hZpHEJWMyeBgSuAwJLBd9KgFj8ga7HoFKUoFKUoFKUoFKUoFKUoIx9B7CpV4Rz7hMH4Qc4OnByNmxgnI6dd696D4F6/OtR9qvaTPaXE1q1s5tXhC69RTvC2NfdyBTjwF09wCMY324a092ocEt7y9t4IIJXvJQrrJHkRpEDqeYh2EUg8Q2BUkg5YZUEMD7HeVxc3+vXEpjV3iWQa2Dj4HMYwDpO+GK74Izjbpq3iKqqli5AALNjU2BjJwAMnrsAKxfk/s+isGeQEvPIQzlsFUYg94YdsqGZj1PTA8qu/M/MUdjay3Uqs0cenUEALeJ1QYDEDqw86DGu1nmV7S0Z4LwW9yo1ojIjd8upUYIJBjUCwO2SATkbgjmK5vu+cNLpU/eZI1BJyTqKrgE1t3n/tQtrhHtp7RJSpkXvAS0WpW+yaCVGDH7Nskn7xwRg5rTMygMQralzscYyPLbyoKiWJoSpHXIdJFOQQCcFfxHnuCMEA5FVvLPKtzxCYQ20RdvvN0RB+07dFH8z5AnaqGzhR/C8vd77EqzJv1J0ZI6Dop/lv012QPYi17uyVWdQP1mVI5AjSjoA82HYeJsDyHULqGQu/IXIcPDLZI0VWnx9rNpGt2O5GeoUdAPQepJrKKUoFKUoFKUoFKUoFKUoFKUoIx9B7CpVGPoPYVKgxXnm+4hHCH4ckTlCe9WUSa3+HSsQGASckdR8t6q+THkezhluECTFfFldLA7d4TnHxOpboNiu22Tae1677vhkngVy0kKhHA0N9qrFXJI0ghTuCDnGCDWWQRaoVWRcakAdS2rGR4lLefUjPnQa37RO0to7eQ2UqLc288YkXwuXgILh1IyNDBVzjJAyDjrVz5w5ujfhCyPJ+rtcxQFXKLKkbzKZFDqQcqO7IY6SQDkAmtc9rHZlHYW0UsRnkIZlaVmDFU0qsMbjbYKGAZcYAwQdsS4dzdYXPDJrS9kePV+rsAIzr1RJHBogCowUf1cHVvgSsMbZIax4tMwCwuYn7v4XiIIIO5BKeFz0Go74VRnAAFBIy4XCkHz3zk/IY2/nV15ngRJWESRrGHcAI7uQc7qxkVXOkYAOkDbzOTVpllLHJxn5Kqj6KAKDIeU+FmQqywI/j8UtxqFpEigOxkKkZJAOQfIbAlhp2DL25xWkCwcOtRqDs0ksiqiSEtl3WNMYL9cHGgYGDgY1LeW6xqq9Zer77J6Jj9rzPoTjYg5pKDMIu1via3DTi8fUxOYz4oQCc6RE2VA8sjf51Ur218WDs4u/iOdJiiKD5AFMgexrBqUGeXfbfxV8/1kIDj4IoxjG+xKk7+e9b27KucX4lw9Jpcd8jGKQjADMoBDYGwyrA4G3WuVuGcPeeaKGMZkldY0H7zEKP5muveS+UouG2iW0R1YyzuQA0jn4mOPYADyAA3xmgvtKt8vMFsrFWuYQykggyoCCOoIJ2NR/pLa/wB6g/ix/nWXjPSbhcqVbf6S2v8AeoP4sf50/pLa/wB6g/ix/nTxt0bhcqVbf6S2v96g/ix/nXtacYhlbTFPG7AZwjqxxsM4B6ZI+tTxno3CspSlRUY+g9hUqjH0HsKlQY/zNbx3TJYyQu6SAyu4yEj0EGPLZHiZhsBnZWzsav0aYAHoMb9ahHBhmYkknpnHhGB4Rjyzk/j8hXrQY/zJfXEYjCWguYppUidQSrQxNs8jHfUAd9guB1PnWK8720UJXiCXKKgTu7RV7sxC4kLmS4bvJEjkYR6tIJwMeZwKzxeIxytPEjFmiwJNOoBWYZC94Ng+MEgHKgqTjUM6a5z59uGtDCbe0tYmUd1JFeQTaU1FHHdxKzFSVKZRQAVOTjoGpOIzJrYSJGzadmtyqIW8iQFK9B0UL9c1SquiNJAQH1eHxeLbz042APmep6dDi58F4E7CaclBbRDxyuMxsx+GNC0bZkY+inGCegq2XEQZ3PeRjfPhVwp6nCDRsNsb46j50FNgnJ3PqfzqNVG3d4BAwcsCTlj5YA8gPX1aqegUpX1RQZ/2IcvG54rE+rStsO/bHVsEKqj3Zhn5A/Kuoqwvst5Ai4bagjLXMyq0znGxxkRr6KCT8yevkBmpoNG8wH+uXef99J+z/vG/aBq2PApO53PoyAdPlsOn+s1cuYR/XLrc/wC2l+8o++cdfeqD/ib5eNfn+VdavENaXmbVc9f+ovz/ACotsnqf84/KvT/iOf8AGv8ArzNfCvzPn99au0eXcJ+1/wBRazLsrUC8kAOR3LfeDffi8xWHtCg6/wDeP8qzDssUC8fB/sH81P8AaRfs1hl9krXltalKVy2yjH0HsKlUY+g9hUqBVt4rYTSvD3dyYYl1d8qopeQbaQrsDo6HOBnDbEEA1cqUFk5g4ZBJbvbSNHHHMCuCdOtiQx+FlJ3G+Dk5rnNrIC4FnBa/rNs0mFErfaKzkoCrQ7wMyoDofUfACR5V0xxuOAwSNdIjQIpkcSKHUKnjyVIOcac/gKtHFOO29lbwiOMRSzkC2t1jUO8rAYXu1IAxkBjkADz6UGl+02S3tu54VEsndwnUQAjHW2MAeLdyCxLkE5fAACha1pdMVaRdKrk7gBW043ADbkEdDg59fOs257tkPFLwQsO7jT7SbSoCrgJK2kAanZnCA53Z9sAqVxoW0TgyhCkCusQABJwceN2OcnAYkDoSuMA4oLXZqC24B88Fgo/Eny+Q3NeTvkknqfQAD8ANhVdx22eK4lil0d5GxjYx6dJKnBI0bH3+tefDuES3BKwo0kg/s0VmkI8yqgZIHnjff0yaCXCuGrK47yZIYvvyMclR8o18bk9AAPcgAkbV7Huzywu5GuHkaZYmIEMixqHO2l2jWRm0jfZtjt1wQdfcrch3V9cLBHE6jVpkkZHEcWASdZxsdtlO5OBW8OWuyzhvDr6Fv1wteaQYYpJY1bUQVZ1jXDMDg7bjr18g2jQ0pQaO5hhJu7rCyH7aXdRJjGs5PhBG1WkSp+23+aT8v9Zrbl52eRSPM36xcKJnZ3VWj05bIOAUJ6HHWqReymAYxcXIx08cf/jrcrn1y8po1aZUz8TY/wAUn5VGW4QDYsT/AI3GPQ7j/Wa20ezSL+93f8RP/wAV4ydlFu2dVxcHO5y8fX+HWVfUR8/f4k4+mpnuFOMqx95Cce21Zn2SMDey4GB3Deef7SPzrIv/AIgtf99P/mj/APHV25b5EhspWlieRmZChDlCMEhvuqN/CKuTPjmsxCVpaJ2ySlKVoPdGPoPYVKox9B7CpUClKUGGdpHPR4fGipbiZ5UmbDMojRY1XJfPUEyKMZGeg3IFY52dRXHE7gcUu2TQkCxW5RYwQ5UrcNkeNSra/CdvtNtgM59zFy2l3FMhwjyx9y0uhWcRFtToNQ89/YkHqBXha8v2/D7GSG3j0xRq8mCzHUw8ZLt1OSN/lt02oNL8A5emvp7+xkBVhcpdMX+0VO7MkRinePYMwYNpBAPdEDRnK2vmIScOsrbu1Aa5knNzHNEjMpASAxnWD4S8cz5TSfEvTC1JeFXa8vx3UbTBnvmncpq1uugKkrsPF4ZYzg+r59K3BzfynBxbhscsy93MIe+jkJCmNmjDYclR4M4yCB08jQctXMwZshAvyBYj/mJP8681YjcHB+VfKUF+4fz3fwMpivrgaSCAZXZNumUYlSPkRiqDiPHp7ic3E0zvOSDrLeIY6Yx0A8gMYqgpQbR5B7bbuCW3hu5BLaagjs4zKisQA3edW09d85GR6Y6RVsgEdDXDtbr7Cu0aVpouGzENFpfuGwdYKgvoJ6FdIbG2dhv5UG+KUpQKUpQKUpQKUpQRj6D2FSqMfQewqVAq3cW5itrXR+s3EcOvIQyMFDYxnBO3mKxntf5uk4fw5pIG0zyOsUbYU6c5Zmw2x8KEdDgkVzXzDzddXxjN3OZTGCqZCjAJyfhAyTgbnfYUG/r39IDhyyd2hmYHbvVizGpyRkqzK5AwDsOhrIDNBx3hbrFOwimAR3VdLqysrOuls4zjGMnZvOuSa3X2Ac9pGXsJ30hsyQMxUJnq6dOpyWyT5Y22yG4uV+W47C1jtomdo484Ltljlixz0A69AAK1f+kNzaFgisUk+0kIknUYOIxvGGJG2XAb18PoRncVwzBGKDLgEqPVsbD61yLzhPPeXE94ySN/sxO3dMqQy92FaLfOkBkYDJzgDO9BjuBp6nVnpjbHkc/WoVWpwaYwG4WJjAGKM4BKqwCkhiPh+NcZxny6VW8v8oXV4xEFvJIEIEhQDwe+SADjOx9KCy0rPedeQLPhsiRScReWXGXSO3XUgIymdUwHi/Ejr6A4FQKyvst4p3HFrF/JpBGdgdpPs/Pp8XUb4zWKVKOQqQQSCDkEdQR0IoO4aVZOS+Om8sLW5ONUsYLaTtrGVfy/aB28qvdApSlApSlApSlBGPoPYVauaL8x28nd3EME7Ke6abddQ3PhyC22emcbHB6G6x9B7CtXdsXKl1txOyuZUlt0OtBIQFiALO8eT4TgDUo+ID1HiDSPOvOlzxCbVcyrIIywjEaaI1BIzoBUPg6R8e9Y7Vy4s7zFroxhVkchyp8JlwGc4+7qJLY6bnTsMDP7nsjQcBXiEcjvchROyhcJ3RIDpggHKDLFuhw3UYNB5cu8jQPwG4v7pZFaNpWgxKqJLlUjXIKnpIrAYwWO3pWHcq3dvDMJZ45JmQqYoo5BGHfV9+TBKqB5AZJI3AzVoW4YKVDMFbGQCcHByMjod96qOF8HmuXKW8LyuBqKxqWbTkAnA36kUHXPJnMzXtuzyQG3njkeKaFiSY3XBAJKjOUZGyBjxVU23BQk10cIYLgKzx6esukxys2diGjWMY/dPrVo7PLKbuZLq4jaKe6KOYmOWjVIlhjDHAyxVNR2B8WD0rKLm5WNGd2CIoLMzEBVA3JJOwAFBjHLfZta2T3vdLqgu9OuF1Vo1C68quRup7zoc4xV9is4LWOVo444k8UshVVQE7szMR1PXc1iPZx2hvxSe/8As8W8TKIGCkZQl93YtkuwAOkABR/POZ4FdWR1DIwKsrAFWBGCCDsQR5UHGnMnHZL67nuZcB5TqIGAFULhVHrhVC+px6mrVWX9pXJn6hxC4iiVzAAsyEg4WNzgDOTkK50aj1IrFriMDBAOnAGT+0FGsfgT/MUHjSlKDbvY72rRWML217IRBrBhIQt3erU0urTvozpOwJyx/De/BuPQXcfeW0ySp0yjZwfRh1B+Rriur9yVzbLw67injY6QQJEydMkfRlIHXYkjPQ4NB2LSvCxvo5o0lidXjcalZSCrD1BFe9ApSlApSlBGPoPYVKox9B7CpUGPcV7PrC5kaWa1R3bQWOWAYofAWVSASMkZIyQSOhxWQFdseVfaUGrb7sEt7i8uLm4uZGWV3cRxokYXUfCNW+ceuBmrn2edksfCriedZ2lLr3aAqBpjJVjqx8TalG4wMDpvtn9KBVo5q5f/AF21ltjIY0lGHZQC2nOcDOwyQPI7Z9xd6UFo5X5Vt+HwLBbJpQbsTu7t5s7eZ/kOgwKu9KUFn5j5WgvViE4OmKRJhg41FMkK5xuhzuPkPSudO2m/ge/CWogEUSFQYPNi7O4fHh1CRn2Hr1OcDp27x3b6mCrpOpiQAoxuSTsMDeuMOMxxLM6wyvNGCQJHTQXA2DBdRIB+ZzjGw6UFDSlKBSlVdjDE2rvZWjx00xh8/L41wen/AKoN9/o5uWspyZ5G0SlBCWzHGpVXDKpGQWZnzg4OOmd627XOHZY09rcpccPEl5aSDRdxBVWaLGTlo9ZGcZZCCQ2WXY5x0aj5AI6HcUEqUpQKUpQRj6D2FSqMfQewqVApSlApSlAqE0wRWZjhVBYn0AGT0qdKDWnC+3G2kv5rSVFhiQyqtw0wMbmMny0gKGCkg6j5Dqaze75otYmRJbiONnXWutggI92wM+eOvX0rR3bnaWVtdK9rgX0m8yqfDENI0vpAwsjDGN9sE4yQ1amuLl3Zmd2ZmOWZiSWPqSdyfmaDqHj/AGmWUtvex2pjvZUjbXAGKiSPBEuliuJAqZYhM7VzXxTg/dAOJI2ifBj0yozlTv4kU6kYdCGA3BxmqCKUqQykqw3BBIIPqCKhQKUpQKUpQV3BeNzWkyT28hjlTowx7EEHYgjyO1dY9nvNg4jYQ3BwJCCkoHRZV2bbyB2YD0YVyCqkkADJOwA6k1092R8qycKsJDeSJGZXErKzACLwhQGYnGo4GfpQbEpVDDx23c6UuImbIGBKhOT0GAarqBSlKCMfQewqVRj6D2FSoFKUoFKUoFUPGbOSWF44pjC7jT3qjLID1KA7asbA+Wc+WKrqUGE8I7KbK2tpY+7jllbvP6xMgeQaiShLE7FQRuunOnOxNcs3sWmR11rJgka1JKt6kEgEj54rte7lRUdpCBGFJct8IUDLE58sZrividykksjRxiOMsdCLnCrnwjJ3Jx5mgpaUpQKUpQKUpQe9levDIskbFJEOpWHVT5EHyI9ay/m3tYuuIWcNrMqgIQ0jrnVMVXSpYdB1JONiSOmKwmlArO+zjtWn4bIEctNZsfHGTkp+/ET0Py6H5bEYJUo0JIABJOwA6k+QFB29FKGUMpypAIPqDuDSqbg1q0dvBG5y6RojEDALKgBOPLcdKUFVH0HsKlUY+g9hUqBSlKBSlKBWIc4dqFnYROxlSWYEosMbqZC4YqwbGdABUgk9MY3OBV75is+9gdS86jBJ/V20ysACdKnqCceWK5P4nypOLz9XWNjJLM0cSu8ZkY68DWVYqDuMnOOu+1BkPPXbLd8QDRJ/V7VgA0SNqZ/XXJgEg/sgAYxnNa/rLuYOy2+s4o5JYGJfVlYx3mgKASztHlQMH18j0xviNApSvW2tWkdURSzscBVGST8hQeVKqeIW6xvpRw+AMsPh1YGoKc7gHIyNjjI2xVNQKUpQKUpQfQK2B2QclT3HEoZe7ZYbWVXlY4Glly6Lg7kllGw6D02rw5E7OJL/ALzuLuOO4jVJFAZyArEZ1PGCFOCfDnOVIIHUdL8vcHFrbxQ5DMiqHcLp1sFClzkk5IUdSTsNzQXKlKUEY+g9hUqjH0HsKlQKUpQKUpQKpYOFwo8kiQxrJIQZHVFDORsC7AZYgE9aqqi4ODggHyJGRn5jIz9aC3cwcvRXkaxzGTQHDkJI8erAI0sUIJUhiCKwznPsZtriySCzjjt5ISXjbSSXypBSR86iGOnxHJGke1Xznvm8WllcSwTW/fxsIwJHBUOSCylVOS4TU2nrtWh5+3PipfIuEUD7qwxaT/mUt/Og9eXew+/muUjuoWt4M/aS5ibAwSAoD7kkAZGcZyahz5d8PsnntOGxMZSTHPcu5JUZKywRLgAA4wzDqCw3Bqvh/SI4gsSoY7dpB1kZGy3uqsFB9h+Fayu7gySO5ABdixAzgEnJxnfzoPKlKUClKUCrlwGGB5lW4J0EgbSLGvXctIUfSMein8KttKDpDs3v+D2KXHc3Gg5XvJJ5lKP1CiF8KrKCD90NuMj0z3gfNVreGQWs6zd3p1lMkDVnTvjB+E9K5F4By5cXsvc2sTSy4LYBAAUbEszEADJAyT5iul+yPkmfhlm8VxIrPJJ3mlCSsfhVcZIGSdO+NvfrQZzSlKCMfQewqVRj6D2FSoFKUoFKUoFUvEuJR28TzTOEiQamZjgAfn5Y8zVQ7gAkkADck7ADzJNcw9pfaRNxKeWC3d2sg32aKrDvFUAlnXqfEpYZ6Dr02DEOaeKLc3t3OmrRLNJImr4tLOSoPzwRtVrq82fJt7KoZLOYocgN3bBCVBJAYgDOxAHUnYb7Va7eAu6qCMk4GTgZ8snyoPew4PPO2iGCSR8A6UjZjg9DhR0OetXLjHIt9axLLcWkscRwdRXYZ6a8Z0H5Ng11PyTwCK0s7dI41VjFHrYKys7acktrAfqxwG3UHG1XuaFXVldQyMCrKQCpB2IIOxBHlQcTWVm0siRxjLuQqjIGSem7EAfiayZOyriWgSPamOLIBeR40VQTjU2Wzp+eK6Yl5EsXiWJ7OF0VQgzEmoKPhAYAMMe+avcECoqoihVUBVA2AAGAB8gKDmjgHZvaX0/cQX8ZnVSXRBLoJX4jFI8ZDqcjrgghsBxg1crX9HW7eSXVNHFErMsZbLyOo+FiE8IBH72flW9uG8t21vJNLBAkckxBlZRjUR6joOpO3UknrVyoNC3/AOjVKEzDfI8mPheJkUnzwysx/wCWo8q/o6ySAtfzGHDECOLQzMo+93mSBnyGCfXHSt+UoLBy5yJZ2JDW0ASQR90Xy2p1yG8e+CSQDnH8tqv9KUClKUEY+g9hUqjH0HsKlQKUpQKhKxCsQMkAkD1ONhUbi1V9OpQdLBhnyYdDXrQaQ5/i47Pw8zTtHBbsSZrePIlRC4RVcrq7xcAMQDnxnIOMDMOzbsytbNILoI5umiTLPrUoWjAkAjOMZOfiGR8qz+lAqx8S5MtZ7iC5khHfQkMjDbdW1LnHXDb1fKUClKUClKUClKUClKUClKUClKUFvjkOBuenrUu8PqfrSlA7w+p+tO8PqfrSlA7w+p+tO8PqfrSlA7w+p+tO8PqfrSlA7w+p+tO8PqfrSlA7w+p+tO8PqfrSlA7w+p+tO8PqfrSlA7w+p+tO8PqfrSlA7w+p+tO8PqfrSlA7w+p+tO8PqfrSlA7w+p+tKUoP/9k="/>
          <p:cNvSpPr>
            <a:spLocks noChangeAspect="1" noChangeArrowheads="1"/>
          </p:cNvSpPr>
          <p:nvPr/>
        </p:nvSpPr>
        <p:spPr bwMode="auto">
          <a:xfrm>
            <a:off x="155575" y="-2109788"/>
            <a:ext cx="2371725" cy="4400551"/>
          </a:xfrm>
          <a:prstGeom prst="rect">
            <a:avLst/>
          </a:prstGeom>
          <a:noFill/>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 name="Title 1"/>
          <p:cNvSpPr txBox="1">
            <a:spLocks/>
          </p:cNvSpPr>
          <p:nvPr/>
        </p:nvSpPr>
        <p:spPr>
          <a:xfrm>
            <a:off x="5076056" y="1412776"/>
            <a:ext cx="3816424" cy="5184576"/>
          </a:xfrm>
          <a:prstGeom prst="rect">
            <a:avLst/>
          </a:prstGeom>
          <a:solidFill>
            <a:schemeClr val="bg1"/>
          </a:solidFill>
          <a:ln>
            <a:solidFill>
              <a:srgbClr val="C00000"/>
            </a:solidFill>
          </a:ln>
        </p:spPr>
        <p:txBody>
          <a:bodyPr vert="horz" lIns="91440" tIns="45720" rIns="91440" bIns="45720" rtlCol="0" anchor="ctr" anchorCtr="0">
            <a:noAutofit/>
          </a:bodyPr>
          <a:lstStyle/>
          <a:p>
            <a:pPr marL="96838" lvl="1"/>
            <a:r>
              <a:rPr lang="en-GB" sz="2000" dirty="0" smtClean="0">
                <a:solidFill>
                  <a:srgbClr val="FF0000"/>
                </a:solidFill>
                <a:latin typeface="Gill Sans MT" pitchFamily="34" charset="0"/>
              </a:rPr>
              <a:t>SIC 90.03 Artistic creation</a:t>
            </a:r>
          </a:p>
          <a:p>
            <a:pPr marL="96838" lvl="1"/>
            <a:r>
              <a:rPr lang="en-GB" sz="2000" dirty="0" smtClean="0">
                <a:solidFill>
                  <a:srgbClr val="FF0000"/>
                </a:solidFill>
                <a:latin typeface="Gill Sans MT" pitchFamily="34" charset="0"/>
              </a:rPr>
              <a:t>SIC 62.02 Computer consultancy</a:t>
            </a:r>
          </a:p>
          <a:p>
            <a:pPr marL="96838" lvl="1"/>
            <a:r>
              <a:rPr lang="en-GB" sz="2000" dirty="0" smtClean="0">
                <a:solidFill>
                  <a:srgbClr val="FF0000"/>
                </a:solidFill>
                <a:latin typeface="Gill Sans MT" pitchFamily="34" charset="0"/>
              </a:rPr>
              <a:t>SIC 82.99 Other business support activities</a:t>
            </a:r>
          </a:p>
          <a:p>
            <a:pPr marL="96838" lvl="1"/>
            <a:r>
              <a:rPr lang="en-GB" sz="2000" dirty="0" smtClean="0">
                <a:solidFill>
                  <a:srgbClr val="FF0000"/>
                </a:solidFill>
                <a:latin typeface="Gill Sans MT" pitchFamily="34" charset="0"/>
              </a:rPr>
              <a:t>SIC 62.09 Other information technology and computer service activities</a:t>
            </a:r>
          </a:p>
          <a:p>
            <a:pPr marL="96838" lvl="1"/>
            <a:r>
              <a:rPr lang="en-GB" sz="2000" dirty="0" smtClean="0">
                <a:solidFill>
                  <a:srgbClr val="FF0000"/>
                </a:solidFill>
                <a:latin typeface="Gill Sans MT" pitchFamily="34" charset="0"/>
              </a:rPr>
              <a:t>SIC 58.21 Publishing of computer games</a:t>
            </a:r>
          </a:p>
          <a:p>
            <a:pPr marL="96838" lvl="1"/>
            <a:r>
              <a:rPr lang="en-GB" sz="2000" dirty="0" smtClean="0">
                <a:solidFill>
                  <a:srgbClr val="FF0000"/>
                </a:solidFill>
                <a:latin typeface="Gill Sans MT" pitchFamily="34" charset="0"/>
              </a:rPr>
              <a:t>SIC 58.29 Other software publishing</a:t>
            </a:r>
          </a:p>
          <a:p>
            <a:pPr marL="96838" lvl="1"/>
            <a:r>
              <a:rPr lang="en-GB" sz="2000" dirty="0" smtClean="0">
                <a:solidFill>
                  <a:srgbClr val="FF0000"/>
                </a:solidFill>
                <a:latin typeface="Gill Sans MT" pitchFamily="34" charset="0"/>
              </a:rPr>
              <a:t>SIC 62.01/1 Ready-made interactive leisure and entertainment software development</a:t>
            </a:r>
          </a:p>
          <a:p>
            <a:pPr marL="96838" lvl="1"/>
            <a:r>
              <a:rPr lang="en-GB" sz="2000" dirty="0" smtClean="0">
                <a:solidFill>
                  <a:srgbClr val="FF0000"/>
                </a:solidFill>
                <a:latin typeface="Gill Sans MT" pitchFamily="34" charset="0"/>
              </a:rPr>
              <a:t>SIC 32.40/9 Manufacture of games and toys not elsewhere classified</a:t>
            </a:r>
          </a:p>
        </p:txBody>
      </p:sp>
      <p:sp>
        <p:nvSpPr>
          <p:cNvPr id="23" name="Title 1"/>
          <p:cNvSpPr txBox="1">
            <a:spLocks/>
          </p:cNvSpPr>
          <p:nvPr/>
        </p:nvSpPr>
        <p:spPr>
          <a:xfrm>
            <a:off x="5148064" y="6597352"/>
            <a:ext cx="3995936" cy="332656"/>
          </a:xfrm>
          <a:prstGeom prst="rect">
            <a:avLst/>
          </a:prstGeom>
          <a:noFill/>
          <a:ln>
            <a:noFill/>
          </a:ln>
        </p:spPr>
        <p:txBody>
          <a:bodyPr vert="horz" lIns="91440" tIns="45720" rIns="91440" bIns="45720" rtlCol="0" anchor="t" anchorCtr="0">
            <a:noAutofit/>
          </a:bodyPr>
          <a:lstStyle/>
          <a:p>
            <a:pPr algn="r">
              <a:spcBef>
                <a:spcPct val="0"/>
              </a:spcBef>
              <a:defRPr/>
            </a:pPr>
            <a:r>
              <a:rPr lang="en-GB" sz="1050" b="1" dirty="0" smtClean="0">
                <a:solidFill>
                  <a:prstClr val="white"/>
                </a:solidFill>
                <a:latin typeface="Gill Sans MT" pitchFamily="34" charset="0"/>
              </a:rPr>
              <a:t>Image:  </a:t>
            </a:r>
            <a:r>
              <a:rPr lang="en-GB" sz="1050" b="1" dirty="0" err="1" smtClean="0">
                <a:solidFill>
                  <a:prstClr val="white"/>
                </a:solidFill>
                <a:latin typeface="Gill Sans MT" pitchFamily="34" charset="0"/>
              </a:rPr>
              <a:t>Rockstar</a:t>
            </a:r>
            <a:endParaRPr lang="en-GB" sz="1050" b="1" dirty="0">
              <a:solidFill>
                <a:prstClr val="white"/>
              </a:solidFill>
              <a:latin typeface="Gill Sans MT" pitchFamily="34" charset="0"/>
            </a:endParaRPr>
          </a:p>
        </p:txBody>
      </p:sp>
      <p:sp>
        <p:nvSpPr>
          <p:cNvPr id="13" name="Title 1"/>
          <p:cNvSpPr txBox="1">
            <a:spLocks/>
          </p:cNvSpPr>
          <p:nvPr/>
        </p:nvSpPr>
        <p:spPr>
          <a:xfrm>
            <a:off x="611560" y="6525344"/>
            <a:ext cx="3995936" cy="332656"/>
          </a:xfrm>
          <a:prstGeom prst="rect">
            <a:avLst/>
          </a:prstGeom>
          <a:noFill/>
          <a:ln>
            <a:noFill/>
          </a:ln>
        </p:spPr>
        <p:txBody>
          <a:bodyPr vert="horz" lIns="91440" tIns="45720" rIns="91440" bIns="45720" rtlCol="0" anchor="t" anchorCtr="0">
            <a:noAutofit/>
          </a:bodyPr>
          <a:lstStyle/>
          <a:p>
            <a:pPr algn="r">
              <a:spcBef>
                <a:spcPct val="0"/>
              </a:spcBef>
              <a:defRPr/>
            </a:pPr>
            <a:r>
              <a:rPr lang="en-GB" sz="1050" b="1" dirty="0" smtClean="0">
                <a:solidFill>
                  <a:prstClr val="black">
                    <a:lumMod val="50000"/>
                    <a:lumOff val="50000"/>
                  </a:prstClr>
                </a:solidFill>
                <a:latin typeface="Gill Sans MT" pitchFamily="34" charset="0"/>
              </a:rPr>
              <a:t>Image:  Wikimedia</a:t>
            </a:r>
            <a:endParaRPr lang="en-GB" sz="1050" b="1" dirty="0">
              <a:solidFill>
                <a:prstClr val="black">
                  <a:lumMod val="50000"/>
                  <a:lumOff val="50000"/>
                </a:prstClr>
              </a:solidFill>
              <a:latin typeface="Gill Sans MT" pitchFamily="34" charset="0"/>
            </a:endParaRPr>
          </a:p>
        </p:txBody>
      </p:sp>
    </p:spTree>
    <p:extLst>
      <p:ext uri="{BB962C8B-B14F-4D97-AF65-F5344CB8AC3E}">
        <p14:creationId xmlns:p14="http://schemas.microsoft.com/office/powerpoint/2010/main" val="19397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228600" y="6248400"/>
            <a:ext cx="8610600" cy="457200"/>
            <a:chOff x="228600" y="6248400"/>
            <a:chExt cx="8610600" cy="457200"/>
          </a:xfrm>
        </p:grpSpPr>
        <p:pic>
          <p:nvPicPr>
            <p:cNvPr id="15" name="Picture 14" descr="NESTA_LOGO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 name="Title 1"/>
          <p:cNvSpPr txBox="1">
            <a:spLocks/>
          </p:cNvSpPr>
          <p:nvPr/>
        </p:nvSpPr>
        <p:spPr>
          <a:xfrm>
            <a:off x="144016" y="44624"/>
            <a:ext cx="8820472" cy="792088"/>
          </a:xfrm>
          <a:prstGeom prst="rect">
            <a:avLst/>
          </a:prstGeom>
        </p:spPr>
        <p:txBody>
          <a:bodyPr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400" dirty="0" smtClean="0"/>
              <a:t>We need to exploit new sources of (big) data for innovation policy…</a:t>
            </a:r>
            <a:endParaRPr lang="en-GB" sz="2400" dirty="0"/>
          </a:p>
        </p:txBody>
      </p:sp>
      <p:sp>
        <p:nvSpPr>
          <p:cNvPr id="2" name="Rectangle 1"/>
          <p:cNvSpPr/>
          <p:nvPr/>
        </p:nvSpPr>
        <p:spPr>
          <a:xfrm>
            <a:off x="1835696" y="6288158"/>
            <a:ext cx="7003504" cy="600164"/>
          </a:xfrm>
          <a:prstGeom prst="rect">
            <a:avLst/>
          </a:prstGeom>
        </p:spPr>
        <p:txBody>
          <a:bodyPr wrap="square">
            <a:spAutoFit/>
          </a:bodyPr>
          <a:lstStyle/>
          <a:p>
            <a:r>
              <a:rPr lang="en-GB" sz="1100" dirty="0" smtClean="0">
                <a:hlinkClick r:id="rId4"/>
              </a:rPr>
              <a:t>http://www.nesta.org.uk/blog/finding-technology-innovators-using-big-data-web</a:t>
            </a:r>
            <a:r>
              <a:rPr lang="en-GB" sz="1100" dirty="0" smtClean="0"/>
              <a:t>; </a:t>
            </a:r>
            <a:r>
              <a:rPr lang="en-GB" sz="1100" dirty="0" smtClean="0">
                <a:hlinkClick r:id="rId5"/>
              </a:rPr>
              <a:t>http://www.nesta.org.uk/blog/how-track-innovative-jobs-real-time</a:t>
            </a:r>
            <a:r>
              <a:rPr lang="en-GB" sz="1100" dirty="0" smtClean="0"/>
              <a:t>; </a:t>
            </a:r>
            <a:r>
              <a:rPr lang="en-GB" sz="1100" dirty="0" smtClean="0">
                <a:hlinkClick r:id="rId6"/>
              </a:rPr>
              <a:t>http://www.nesta.org.uk/blog/using-big-data-map-uk-video-games-industry</a:t>
            </a:r>
            <a:r>
              <a:rPr lang="en-GB" sz="1100" dirty="0" smtClean="0"/>
              <a:t>; </a:t>
            </a:r>
            <a:r>
              <a:rPr lang="en-GB" sz="1100" dirty="0" smtClean="0">
                <a:hlinkClick r:id="rId7"/>
              </a:rPr>
              <a:t>http://www.nesta.org.uk/blog/unconventional-data-and-worldly-wisdom-2-2-matrix</a:t>
            </a:r>
            <a:r>
              <a:rPr lang="en-GB" sz="1100" dirty="0" smtClean="0"/>
              <a:t>; </a:t>
            </a:r>
            <a:endParaRPr lang="en-GB" sz="1100" dirty="0"/>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035" y="620688"/>
            <a:ext cx="1734262" cy="1734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2483768" y="886162"/>
            <a:ext cx="7344816" cy="4154984"/>
          </a:xfrm>
          <a:prstGeom prst="rect">
            <a:avLst/>
          </a:prstGeom>
          <a:noFill/>
        </p:spPr>
        <p:txBody>
          <a:bodyPr wrap="square" rtlCol="0">
            <a:spAutoFit/>
          </a:bodyPr>
          <a:lstStyle/>
          <a:p>
            <a:r>
              <a:rPr lang="en-GB" sz="2400" dirty="0" smtClean="0"/>
              <a:t>So far good prospects in:</a:t>
            </a:r>
          </a:p>
          <a:p>
            <a:endParaRPr lang="en-GB" sz="2400" dirty="0" smtClean="0"/>
          </a:p>
          <a:p>
            <a:pPr marL="342900" indent="-342900">
              <a:buFont typeface="Arial" panose="020B0604020202020204" pitchFamily="34" charset="0"/>
              <a:buChar char="•"/>
            </a:pPr>
            <a:r>
              <a:rPr lang="en-GB" sz="2400" dirty="0" smtClean="0"/>
              <a:t>Analysing clusters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smtClean="0"/>
              <a:t>Understanding the impact of events</a:t>
            </a:r>
            <a:endParaRPr lang="en-GB" sz="2400" dirty="0" smtClean="0"/>
          </a:p>
          <a:p>
            <a:pPr marL="342900" indent="-342900">
              <a:buFont typeface="Arial" panose="020B0604020202020204" pitchFamily="34" charset="0"/>
              <a:buChar char="•"/>
            </a:pPr>
            <a:endParaRPr lang="en-GB" sz="2400" dirty="0" smtClean="0"/>
          </a:p>
          <a:p>
            <a:pPr marL="342900" indent="-342900">
              <a:buFont typeface="Arial" panose="020B0604020202020204" pitchFamily="34" charset="0"/>
              <a:buChar char="•"/>
            </a:pPr>
            <a:r>
              <a:rPr lang="en-GB" sz="2400" dirty="0" smtClean="0"/>
              <a:t>Identifying emerging sectors</a:t>
            </a:r>
          </a:p>
          <a:p>
            <a:pPr marL="342900" indent="-342900">
              <a:buFont typeface="Arial" panose="020B0604020202020204" pitchFamily="34" charset="0"/>
              <a:buChar char="•"/>
            </a:pPr>
            <a:endParaRPr lang="en-GB" sz="2400" dirty="0" smtClean="0"/>
          </a:p>
          <a:p>
            <a:pPr marL="342900" indent="-342900">
              <a:buFont typeface="Arial" panose="020B0604020202020204" pitchFamily="34" charset="0"/>
              <a:buChar char="•"/>
            </a:pPr>
            <a:r>
              <a:rPr lang="en-GB" sz="2400" dirty="0" smtClean="0"/>
              <a:t>Looking at links and networks within industries</a:t>
            </a:r>
          </a:p>
          <a:p>
            <a:pPr marL="342900" indent="-342900">
              <a:buFont typeface="Arial" panose="020B0604020202020204" pitchFamily="34" charset="0"/>
              <a:buChar char="•"/>
            </a:pPr>
            <a:endParaRPr lang="en-GB" sz="2400" dirty="0" smtClean="0"/>
          </a:p>
          <a:p>
            <a:pPr marL="342900" indent="-342900">
              <a:buFont typeface="Arial" panose="020B0604020202020204" pitchFamily="34" charset="0"/>
              <a:buChar char="•"/>
            </a:pPr>
            <a:r>
              <a:rPr lang="en-GB" sz="2400" b="1" dirty="0" smtClean="0"/>
              <a:t>Understanding skills needs </a:t>
            </a:r>
            <a:r>
              <a:rPr lang="en-GB" sz="2400" b="1" dirty="0" smtClean="0"/>
              <a:t>rapidly and cheaply</a:t>
            </a:r>
            <a:endParaRPr lang="en-GB" sz="2400" b="1" dirty="0" smtClean="0"/>
          </a:p>
        </p:txBody>
      </p:sp>
      <p:pic>
        <p:nvPicPr>
          <p:cNvPr id="2051"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0035" y="2564904"/>
            <a:ext cx="1776536" cy="177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61584" y="5435932"/>
            <a:ext cx="2258888" cy="369332"/>
          </a:xfrm>
          <a:prstGeom prst="rect">
            <a:avLst/>
          </a:prstGeom>
          <a:noFill/>
        </p:spPr>
        <p:txBody>
          <a:bodyPr wrap="square" rtlCol="0">
            <a:spAutoFit/>
          </a:bodyPr>
          <a:lstStyle/>
          <a:p>
            <a:r>
              <a:rPr lang="en-GB" dirty="0" smtClean="0"/>
              <a:t>But avoid ‘info-porn’!</a:t>
            </a:r>
            <a:endParaRPr lang="en-GB" dirty="0"/>
          </a:p>
        </p:txBody>
      </p:sp>
      <p:pic>
        <p:nvPicPr>
          <p:cNvPr id="2052"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9060" b="20463"/>
          <a:stretch/>
        </p:blipFill>
        <p:spPr bwMode="auto">
          <a:xfrm>
            <a:off x="487841" y="4459307"/>
            <a:ext cx="1900923" cy="1703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8755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228600" y="6248400"/>
            <a:ext cx="8610600" cy="457200"/>
            <a:chOff x="228600" y="6248400"/>
            <a:chExt cx="8610600" cy="457200"/>
          </a:xfrm>
        </p:grpSpPr>
        <p:pic>
          <p:nvPicPr>
            <p:cNvPr id="15" name="Picture 14" descr="NESTA_LOGO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 name="Isosceles Triangle 18"/>
          <p:cNvSpPr/>
          <p:nvPr/>
        </p:nvSpPr>
        <p:spPr>
          <a:xfrm>
            <a:off x="3628186" y="2330484"/>
            <a:ext cx="1656184" cy="16809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3621151" y="3058469"/>
            <a:ext cx="1800200" cy="369332"/>
          </a:xfrm>
          <a:prstGeom prst="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dirty="0" smtClean="0"/>
              <a:t>Experimentation</a:t>
            </a:r>
            <a:endParaRPr lang="en-GB" dirty="0"/>
          </a:p>
        </p:txBody>
      </p:sp>
      <p:sp>
        <p:nvSpPr>
          <p:cNvPr id="21" name="TextBox 20"/>
          <p:cNvSpPr txBox="1"/>
          <p:nvPr/>
        </p:nvSpPr>
        <p:spPr>
          <a:xfrm>
            <a:off x="3854697" y="2233513"/>
            <a:ext cx="1172529"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Evidence</a:t>
            </a:r>
            <a:endParaRPr lang="en-GB" dirty="0"/>
          </a:p>
        </p:txBody>
      </p:sp>
      <p:sp>
        <p:nvSpPr>
          <p:cNvPr id="22" name="TextBox 21"/>
          <p:cNvSpPr txBox="1"/>
          <p:nvPr/>
        </p:nvSpPr>
        <p:spPr>
          <a:xfrm>
            <a:off x="3062609" y="3808397"/>
            <a:ext cx="773891"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Data</a:t>
            </a:r>
            <a:endParaRPr lang="en-GB" dirty="0"/>
          </a:p>
        </p:txBody>
      </p:sp>
      <p:sp>
        <p:nvSpPr>
          <p:cNvPr id="23" name="TextBox 22"/>
          <p:cNvSpPr txBox="1"/>
          <p:nvPr/>
        </p:nvSpPr>
        <p:spPr>
          <a:xfrm>
            <a:off x="4862809" y="3808397"/>
            <a:ext cx="1296144"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Judgement</a:t>
            </a:r>
            <a:endParaRPr lang="en-GB" dirty="0"/>
          </a:p>
        </p:txBody>
      </p:sp>
      <p:sp>
        <p:nvSpPr>
          <p:cNvPr id="3" name="Oval 2"/>
          <p:cNvSpPr/>
          <p:nvPr/>
        </p:nvSpPr>
        <p:spPr>
          <a:xfrm>
            <a:off x="4521251" y="3615415"/>
            <a:ext cx="1971797"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228600" y="116632"/>
            <a:ext cx="8610600" cy="830997"/>
          </a:xfrm>
          <a:prstGeom prst="rect">
            <a:avLst/>
          </a:prstGeom>
          <a:noFill/>
        </p:spPr>
        <p:txBody>
          <a:bodyPr wrap="square" rtlCol="0">
            <a:spAutoFit/>
          </a:bodyPr>
          <a:lstStyle/>
          <a:p>
            <a:r>
              <a:rPr lang="en-GB" sz="2400" dirty="0"/>
              <a:t>Are innovation policy deficiencies mainly due to problems with design or problems with implementation? </a:t>
            </a:r>
          </a:p>
        </p:txBody>
      </p:sp>
    </p:spTree>
    <p:extLst>
      <p:ext uri="{BB962C8B-B14F-4D97-AF65-F5344CB8AC3E}">
        <p14:creationId xmlns:p14="http://schemas.microsoft.com/office/powerpoint/2010/main" val="3309291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228600" y="6248400"/>
            <a:ext cx="8610600" cy="457200"/>
            <a:chOff x="228600" y="6248400"/>
            <a:chExt cx="8610600" cy="457200"/>
          </a:xfrm>
        </p:grpSpPr>
        <p:pic>
          <p:nvPicPr>
            <p:cNvPr id="15" name="Picture 14" descr="NESTA_LOGO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323528" y="4194954"/>
            <a:ext cx="3240360" cy="1846659"/>
          </a:xfrm>
          <a:prstGeom prst="rect">
            <a:avLst/>
          </a:prstGeom>
          <a:solidFill>
            <a:schemeClr val="accent1"/>
          </a:solidFill>
        </p:spPr>
        <p:txBody>
          <a:bodyPr wrap="square" rtlCol="0">
            <a:spAutoFit/>
          </a:bodyPr>
          <a:lstStyle/>
          <a:p>
            <a:r>
              <a:rPr lang="en-GB" sz="2000" dirty="0" smtClean="0">
                <a:solidFill>
                  <a:schemeClr val="bg1"/>
                </a:solidFill>
              </a:rPr>
              <a:t>We need </a:t>
            </a:r>
            <a:r>
              <a:rPr lang="en-GB" sz="2000" dirty="0" smtClean="0">
                <a:solidFill>
                  <a:schemeClr val="bg1"/>
                </a:solidFill>
              </a:rPr>
              <a:t>to pay much more attention to the USEFULNESS </a:t>
            </a:r>
            <a:r>
              <a:rPr lang="en-GB" sz="2000" dirty="0" smtClean="0">
                <a:solidFill>
                  <a:schemeClr val="bg1"/>
                </a:solidFill>
              </a:rPr>
              <a:t>and USABILITY of evidence</a:t>
            </a:r>
          </a:p>
          <a:p>
            <a:endParaRPr lang="en-GB" dirty="0">
              <a:solidFill>
                <a:schemeClr val="bg1"/>
              </a:solidFill>
            </a:endParaRPr>
          </a:p>
          <a:p>
            <a:endParaRPr lang="en-GB" dirty="0" smtClean="0">
              <a:solidFill>
                <a:schemeClr val="bg1"/>
              </a:solidFill>
            </a:endParaRPr>
          </a:p>
          <a:p>
            <a:endParaRPr lang="en-GB" dirty="0">
              <a:solidFill>
                <a:schemeClr val="bg1"/>
              </a:solidFill>
            </a:endParaRPr>
          </a:p>
        </p:txBody>
      </p:sp>
      <p:sp>
        <p:nvSpPr>
          <p:cNvPr id="7" name="TextBox 6"/>
          <p:cNvSpPr txBox="1"/>
          <p:nvPr/>
        </p:nvSpPr>
        <p:spPr>
          <a:xfrm>
            <a:off x="228600" y="116632"/>
            <a:ext cx="8610600" cy="830997"/>
          </a:xfrm>
          <a:prstGeom prst="rect">
            <a:avLst/>
          </a:prstGeom>
          <a:noFill/>
        </p:spPr>
        <p:txBody>
          <a:bodyPr wrap="square" rtlCol="0">
            <a:spAutoFit/>
          </a:bodyPr>
          <a:lstStyle/>
          <a:p>
            <a:r>
              <a:rPr lang="en-GB" sz="2400" dirty="0" smtClean="0"/>
              <a:t>Developing the ability to understand and USE evidence at all levels  is just as important as the ability to generate it…</a:t>
            </a:r>
            <a:endParaRPr lang="en-GB" sz="2400" dirty="0"/>
          </a:p>
        </p:txBody>
      </p:sp>
      <p:sp>
        <p:nvSpPr>
          <p:cNvPr id="4" name="TextBox 3"/>
          <p:cNvSpPr txBox="1"/>
          <p:nvPr/>
        </p:nvSpPr>
        <p:spPr>
          <a:xfrm>
            <a:off x="323528" y="1268760"/>
            <a:ext cx="3240360" cy="1938992"/>
          </a:xfrm>
          <a:prstGeom prst="rect">
            <a:avLst/>
          </a:prstGeom>
          <a:solidFill>
            <a:schemeClr val="accent1"/>
          </a:solidFill>
        </p:spPr>
        <p:txBody>
          <a:bodyPr wrap="square" rtlCol="0">
            <a:spAutoFit/>
          </a:bodyPr>
          <a:lstStyle/>
          <a:p>
            <a:r>
              <a:rPr lang="en-GB" sz="2000" dirty="0" smtClean="0">
                <a:solidFill>
                  <a:schemeClr val="bg1"/>
                </a:solidFill>
              </a:rPr>
              <a:t>The importance of effective implementation is frequently overlooked – we are far better at adopting policies in name than in practice</a:t>
            </a:r>
          </a:p>
          <a:p>
            <a:endParaRPr lang="en-GB" sz="2000" dirty="0">
              <a:solidFill>
                <a:schemeClr val="bg1"/>
              </a:solidFill>
            </a:endParaRP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1310" y="4264851"/>
            <a:ext cx="3932225" cy="1866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2516" b="21249"/>
          <a:stretch/>
        </p:blipFill>
        <p:spPr bwMode="auto">
          <a:xfrm>
            <a:off x="3868541" y="4936456"/>
            <a:ext cx="2125538" cy="1195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5716" b="7942"/>
          <a:stretch/>
        </p:blipFill>
        <p:spPr bwMode="auto">
          <a:xfrm>
            <a:off x="4427984" y="1116377"/>
            <a:ext cx="4572000" cy="2960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76100" y="6285220"/>
            <a:ext cx="7287435" cy="600164"/>
          </a:xfrm>
          <a:prstGeom prst="rect">
            <a:avLst/>
          </a:prstGeom>
          <a:noFill/>
        </p:spPr>
        <p:txBody>
          <a:bodyPr wrap="square" rtlCol="0">
            <a:spAutoFit/>
          </a:bodyPr>
          <a:lstStyle/>
          <a:p>
            <a:r>
              <a:rPr lang="en-GB" sz="1100" dirty="0" smtClean="0"/>
              <a:t>New project on How (and how well)  Innovation </a:t>
            </a:r>
            <a:r>
              <a:rPr lang="en-GB" sz="1100" dirty="0"/>
              <a:t>Agencies work: </a:t>
            </a:r>
            <a:r>
              <a:rPr lang="en-GB" sz="1100" dirty="0">
                <a:hlinkClick r:id="rId7"/>
              </a:rPr>
              <a:t>http://</a:t>
            </a:r>
            <a:r>
              <a:rPr lang="en-GB" sz="1100" dirty="0" smtClean="0">
                <a:hlinkClick r:id="rId7"/>
              </a:rPr>
              <a:t>www.nesta.org.uk/blog/how-do-innovation-agencies-work</a:t>
            </a:r>
            <a:r>
              <a:rPr lang="en-GB" sz="1100" dirty="0" smtClean="0"/>
              <a:t>; Alliance for </a:t>
            </a:r>
            <a:r>
              <a:rPr lang="en-GB" sz="1100" dirty="0"/>
              <a:t>Useful Evidence: </a:t>
            </a:r>
            <a:r>
              <a:rPr lang="en-GB" sz="1100" dirty="0">
                <a:hlinkClick r:id="rId8"/>
              </a:rPr>
              <a:t>http://www.alliance4usefulevidence.org</a:t>
            </a:r>
            <a:r>
              <a:rPr lang="en-GB" sz="1100" dirty="0" smtClean="0">
                <a:hlinkClick r:id="rId8"/>
              </a:rPr>
              <a:t>/</a:t>
            </a:r>
            <a:r>
              <a:rPr lang="en-GB" sz="1100" dirty="0" smtClean="0"/>
              <a:t>; Education Endowment </a:t>
            </a:r>
            <a:r>
              <a:rPr lang="en-GB" sz="1100" dirty="0"/>
              <a:t>Foundation toolkit: https://educationendowmentfoundation.org.uk/toolkit/</a:t>
            </a:r>
          </a:p>
        </p:txBody>
      </p:sp>
    </p:spTree>
    <p:extLst>
      <p:ext uri="{BB962C8B-B14F-4D97-AF65-F5344CB8AC3E}">
        <p14:creationId xmlns:p14="http://schemas.microsoft.com/office/powerpoint/2010/main" val="3110934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228600" y="6248400"/>
            <a:ext cx="8610600" cy="457200"/>
            <a:chOff x="228600" y="6248400"/>
            <a:chExt cx="8610600" cy="457200"/>
          </a:xfrm>
        </p:grpSpPr>
        <p:pic>
          <p:nvPicPr>
            <p:cNvPr id="15" name="Picture 14" descr="NESTA_LOGO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 name="Isosceles Triangle 18"/>
          <p:cNvSpPr/>
          <p:nvPr/>
        </p:nvSpPr>
        <p:spPr>
          <a:xfrm>
            <a:off x="3628186" y="2330484"/>
            <a:ext cx="1656184" cy="16809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3621151" y="3058469"/>
            <a:ext cx="1800200" cy="369332"/>
          </a:xfrm>
          <a:prstGeom prst="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dirty="0" smtClean="0"/>
              <a:t>Experimentation</a:t>
            </a:r>
            <a:endParaRPr lang="en-GB" dirty="0"/>
          </a:p>
        </p:txBody>
      </p:sp>
      <p:sp>
        <p:nvSpPr>
          <p:cNvPr id="21" name="TextBox 20"/>
          <p:cNvSpPr txBox="1"/>
          <p:nvPr/>
        </p:nvSpPr>
        <p:spPr>
          <a:xfrm>
            <a:off x="3854697" y="2233513"/>
            <a:ext cx="1172529"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Evidence</a:t>
            </a:r>
            <a:endParaRPr lang="en-GB" dirty="0"/>
          </a:p>
        </p:txBody>
      </p:sp>
      <p:sp>
        <p:nvSpPr>
          <p:cNvPr id="22" name="TextBox 21"/>
          <p:cNvSpPr txBox="1"/>
          <p:nvPr/>
        </p:nvSpPr>
        <p:spPr>
          <a:xfrm>
            <a:off x="3062609" y="3808397"/>
            <a:ext cx="773891"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Data</a:t>
            </a:r>
            <a:endParaRPr lang="en-GB" dirty="0"/>
          </a:p>
        </p:txBody>
      </p:sp>
      <p:sp>
        <p:nvSpPr>
          <p:cNvPr id="23" name="TextBox 22"/>
          <p:cNvSpPr txBox="1"/>
          <p:nvPr/>
        </p:nvSpPr>
        <p:spPr>
          <a:xfrm>
            <a:off x="4862809" y="3808397"/>
            <a:ext cx="1296144"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Judgement</a:t>
            </a:r>
            <a:endParaRPr lang="en-GB" dirty="0"/>
          </a:p>
        </p:txBody>
      </p:sp>
      <p:sp>
        <p:nvSpPr>
          <p:cNvPr id="3" name="Oval 2"/>
          <p:cNvSpPr/>
          <p:nvPr/>
        </p:nvSpPr>
        <p:spPr>
          <a:xfrm>
            <a:off x="3535352" y="2847091"/>
            <a:ext cx="1971797"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228600" y="116632"/>
            <a:ext cx="8610600" cy="830997"/>
          </a:xfrm>
          <a:prstGeom prst="rect">
            <a:avLst/>
          </a:prstGeom>
          <a:noFill/>
        </p:spPr>
        <p:txBody>
          <a:bodyPr wrap="square" rtlCol="0">
            <a:spAutoFit/>
          </a:bodyPr>
          <a:lstStyle/>
          <a:p>
            <a:r>
              <a:rPr lang="en-GB" sz="2400" dirty="0"/>
              <a:t>Are innovation policy deficiencies mainly due to problems with design or problems with implementation? </a:t>
            </a:r>
          </a:p>
        </p:txBody>
      </p:sp>
    </p:spTree>
    <p:extLst>
      <p:ext uri="{BB962C8B-B14F-4D97-AF65-F5344CB8AC3E}">
        <p14:creationId xmlns:p14="http://schemas.microsoft.com/office/powerpoint/2010/main" val="3246645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solidFill>
                  <a:schemeClr val="tx1"/>
                </a:solidFill>
              </a:rPr>
              <a:t>What is an experiment? A continuum of definitions…</a:t>
            </a:r>
            <a:endParaRPr lang="en-GB"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41555234"/>
              </p:ext>
            </p:extLst>
          </p:nvPr>
        </p:nvGraphicFramePr>
        <p:xfrm>
          <a:off x="251520" y="836712"/>
          <a:ext cx="8640960" cy="5589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101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C3C204A-8004-4BAC-9E69-9809455C660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C369E68-ACCC-4D39-BAEE-37B06065B177}"/>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B7469C79-D446-430A-9D55-9FB394E1E4F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43ED509E-2C29-4E80-9A24-410AD6FF463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3C54F323-D6DF-45A0-BC51-80A1CC3B890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7AD091C7-CD76-4DEC-AF26-78F8A7472EA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07D4EB4B-7661-44AB-8CE8-D46B08AA1A89}"/>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1D923317-E343-4DAD-A239-F583E9004537}"/>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DF7ABC6B-A2A3-4D18-B3A5-977EAAD4EF0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0189"/>
            <a:ext cx="2554014" cy="796155"/>
          </a:xfrm>
        </p:spPr>
        <p:txBody>
          <a:bodyPr>
            <a:normAutofit/>
          </a:bodyPr>
          <a:lstStyle/>
          <a:p>
            <a:pPr marL="0" indent="0">
              <a:buNone/>
            </a:pPr>
            <a:r>
              <a:rPr lang="en-GB" sz="3200" dirty="0" smtClean="0"/>
              <a:t>1. Experiment</a:t>
            </a:r>
          </a:p>
        </p:txBody>
      </p:sp>
      <p:pic>
        <p:nvPicPr>
          <p:cNvPr id="7" name="Picture 2" descr="Image result for duplo simple house designs le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021" y="2465849"/>
            <a:ext cx="1152803" cy="10187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3" descr="http://philohome.com/sphere/sphere1-v.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021" y="3667371"/>
            <a:ext cx="1152803" cy="103638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835021" y="4876135"/>
            <a:ext cx="1152803" cy="1018780"/>
          </a:xfrm>
          <a:prstGeom prst="rect">
            <a:avLst/>
          </a:prstGeom>
          <a:solidFill>
            <a:schemeClr val="bg2"/>
          </a:solidFill>
          <a:ln>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Control group</a:t>
            </a:r>
            <a:endParaRPr lang="en-GB" dirty="0"/>
          </a:p>
        </p:txBody>
      </p:sp>
      <p:sp>
        <p:nvSpPr>
          <p:cNvPr id="14" name="Content Placeholder 2"/>
          <p:cNvSpPr txBox="1">
            <a:spLocks/>
          </p:cNvSpPr>
          <p:nvPr/>
        </p:nvSpPr>
        <p:spPr>
          <a:xfrm>
            <a:off x="3707433" y="569569"/>
            <a:ext cx="3168823" cy="79615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3F3F4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3F3F4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3F3F4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3F3F4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3F3F4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200" dirty="0" smtClean="0">
                <a:solidFill>
                  <a:schemeClr val="tx1"/>
                </a:solidFill>
              </a:rPr>
              <a:t>2. Evaluate</a:t>
            </a:r>
            <a:endParaRPr lang="en-GB" sz="3200" dirty="0">
              <a:solidFill>
                <a:schemeClr val="tx1"/>
              </a:solidFill>
            </a:endParaRPr>
          </a:p>
        </p:txBody>
      </p:sp>
      <p:sp>
        <p:nvSpPr>
          <p:cNvPr id="15" name="Content Placeholder 2"/>
          <p:cNvSpPr txBox="1">
            <a:spLocks/>
          </p:cNvSpPr>
          <p:nvPr/>
        </p:nvSpPr>
        <p:spPr>
          <a:xfrm>
            <a:off x="6526948" y="570189"/>
            <a:ext cx="2554014" cy="79615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3F3F4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3F3F4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3F3F4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3F3F4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3F3F4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200" dirty="0" smtClean="0">
                <a:solidFill>
                  <a:schemeClr val="tx1"/>
                </a:solidFill>
              </a:rPr>
              <a:t>3. Scale-up</a:t>
            </a:r>
            <a:endParaRPr lang="en-GB" sz="3200" dirty="0">
              <a:solidFill>
                <a:schemeClr val="tx1"/>
              </a:solidFill>
            </a:endParaRPr>
          </a:p>
        </p:txBody>
      </p:sp>
      <p:pic>
        <p:nvPicPr>
          <p:cNvPr id="9218" name="Picture 2" descr="http://www.exhibitoronline.com/exhibitormagazine/images/june07/itw/legom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2663124"/>
            <a:ext cx="944687" cy="164300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1" descr="Image result for wood blocks house baby ho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021" y="1257680"/>
            <a:ext cx="1152803" cy="101748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i.ebayimg.com/00/s/OTgxWDEwMDA=/z/SBoAAOSwosFUVR5k/$_35.JPG?set_i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4590" y="2060848"/>
            <a:ext cx="2971906" cy="31422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a:stCxn id="9218" idx="3"/>
            <a:endCxn id="37" idx="1"/>
          </p:cNvCxnSpPr>
          <p:nvPr/>
        </p:nvCxnSpPr>
        <p:spPr>
          <a:xfrm flipV="1">
            <a:off x="980183" y="1766420"/>
            <a:ext cx="854838" cy="1718208"/>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2" name="Straight Connector 41"/>
          <p:cNvCxnSpPr>
            <a:stCxn id="9218" idx="3"/>
            <a:endCxn id="7" idx="1"/>
          </p:cNvCxnSpPr>
          <p:nvPr/>
        </p:nvCxnSpPr>
        <p:spPr>
          <a:xfrm flipV="1">
            <a:off x="980183" y="2975239"/>
            <a:ext cx="854838" cy="509389"/>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p:cNvCxnSpPr>
            <a:stCxn id="9218" idx="3"/>
            <a:endCxn id="9" idx="1"/>
          </p:cNvCxnSpPr>
          <p:nvPr/>
        </p:nvCxnSpPr>
        <p:spPr>
          <a:xfrm>
            <a:off x="980183" y="3484628"/>
            <a:ext cx="854838" cy="700933"/>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p:cNvCxnSpPr>
            <a:stCxn id="9218" idx="3"/>
            <a:endCxn id="13" idx="1"/>
          </p:cNvCxnSpPr>
          <p:nvPr/>
        </p:nvCxnSpPr>
        <p:spPr>
          <a:xfrm>
            <a:off x="980183" y="3484628"/>
            <a:ext cx="854838" cy="1900897"/>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5" name="Plus 4"/>
          <p:cNvSpPr/>
          <p:nvPr/>
        </p:nvSpPr>
        <p:spPr>
          <a:xfrm>
            <a:off x="3995936" y="1556792"/>
            <a:ext cx="504527" cy="5040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Plus 21"/>
          <p:cNvSpPr/>
          <p:nvPr/>
        </p:nvSpPr>
        <p:spPr>
          <a:xfrm>
            <a:off x="4571529" y="1556792"/>
            <a:ext cx="504527" cy="5040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Plus 22"/>
          <p:cNvSpPr/>
          <p:nvPr/>
        </p:nvSpPr>
        <p:spPr>
          <a:xfrm>
            <a:off x="5147593" y="1556792"/>
            <a:ext cx="504527" cy="5040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Plus 23"/>
          <p:cNvSpPr/>
          <p:nvPr/>
        </p:nvSpPr>
        <p:spPr>
          <a:xfrm>
            <a:off x="3995465" y="5085184"/>
            <a:ext cx="504527" cy="5040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qual 5"/>
          <p:cNvSpPr/>
          <p:nvPr/>
        </p:nvSpPr>
        <p:spPr>
          <a:xfrm>
            <a:off x="3995936" y="2754836"/>
            <a:ext cx="576064" cy="38613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Minus 7"/>
          <p:cNvSpPr/>
          <p:nvPr/>
        </p:nvSpPr>
        <p:spPr>
          <a:xfrm>
            <a:off x="3923928" y="3887260"/>
            <a:ext cx="575593" cy="47784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inus 27"/>
          <p:cNvSpPr/>
          <p:nvPr/>
        </p:nvSpPr>
        <p:spPr>
          <a:xfrm>
            <a:off x="4572000" y="3887260"/>
            <a:ext cx="575593" cy="47784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190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22" grpId="0" animBg="1"/>
      <p:bldP spid="23" grpId="0" animBg="1"/>
      <p:bldP spid="24" grpId="0" animBg="1"/>
      <p:bldP spid="6" grpId="0" animBg="1"/>
      <p:bldP spid="8"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228600" y="6248400"/>
            <a:ext cx="8610600" cy="457200"/>
            <a:chOff x="228600" y="6248400"/>
            <a:chExt cx="8610600" cy="457200"/>
          </a:xfrm>
        </p:grpSpPr>
        <p:pic>
          <p:nvPicPr>
            <p:cNvPr id="15" name="Picture 14" descr="NESTA_LOGO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760" t="14374" r="30776" b="14562"/>
          <a:stretch/>
        </p:blipFill>
        <p:spPr bwMode="auto">
          <a:xfrm>
            <a:off x="2699792" y="18675"/>
            <a:ext cx="6444208" cy="6209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839737" y="6418815"/>
            <a:ext cx="4032448" cy="261610"/>
          </a:xfrm>
          <a:prstGeom prst="rect">
            <a:avLst/>
          </a:prstGeom>
          <a:noFill/>
        </p:spPr>
        <p:txBody>
          <a:bodyPr wrap="square" rtlCol="0">
            <a:spAutoFit/>
          </a:bodyPr>
          <a:lstStyle/>
          <a:p>
            <a:pPr algn="r"/>
            <a:r>
              <a:rPr lang="en-GB" sz="1100" dirty="0"/>
              <a:t>http://www.nesta.org.uk/publications/nesta-standards-evidence</a:t>
            </a:r>
          </a:p>
        </p:txBody>
      </p:sp>
      <p:sp>
        <p:nvSpPr>
          <p:cNvPr id="17" name="Title 1"/>
          <p:cNvSpPr txBox="1">
            <a:spLocks/>
          </p:cNvSpPr>
          <p:nvPr/>
        </p:nvSpPr>
        <p:spPr>
          <a:xfrm>
            <a:off x="107504" y="188640"/>
            <a:ext cx="6748458" cy="57606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400" dirty="0" smtClean="0"/>
              <a:t>Many forms of experimentation are valuable, but so is the ability to make an effective case for impact:</a:t>
            </a:r>
          </a:p>
          <a:p>
            <a:pPr algn="l"/>
            <a:endParaRPr lang="en-GB" sz="2400" dirty="0"/>
          </a:p>
          <a:p>
            <a:pPr algn="l"/>
            <a:r>
              <a:rPr lang="en-GB" sz="2400" dirty="0" smtClean="0"/>
              <a:t>We advocate the use of a universal set of </a:t>
            </a:r>
          </a:p>
          <a:p>
            <a:pPr algn="l"/>
            <a:r>
              <a:rPr lang="en-GB" sz="2400" dirty="0" smtClean="0"/>
              <a:t>‘standards for evidence’…</a:t>
            </a:r>
            <a:endParaRPr lang="en-GB" sz="2400" dirty="0"/>
          </a:p>
        </p:txBody>
      </p:sp>
    </p:spTree>
    <p:extLst>
      <p:ext uri="{BB962C8B-B14F-4D97-AF65-F5344CB8AC3E}">
        <p14:creationId xmlns:p14="http://schemas.microsoft.com/office/powerpoint/2010/main" val="1732257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a:xfrm>
            <a:off x="35496" y="116632"/>
            <a:ext cx="9036496" cy="864096"/>
          </a:xfrm>
        </p:spPr>
        <p:txBody>
          <a:bodyPr>
            <a:noAutofit/>
          </a:bodyPr>
          <a:lstStyle/>
          <a:p>
            <a:r>
              <a:rPr lang="en-GB" sz="2400" dirty="0" smtClean="0"/>
              <a:t>Why haven’t governments and researchers used more RCTs to understand innovation and its drivers, in contrast to other policy areas?</a:t>
            </a:r>
            <a:endParaRPr lang="en-GB" sz="2400" dirty="0"/>
          </a:p>
        </p:txBody>
      </p:sp>
      <p:graphicFrame>
        <p:nvGraphicFramePr>
          <p:cNvPr id="4" name="Diagram 3"/>
          <p:cNvGraphicFramePr/>
          <p:nvPr>
            <p:extLst>
              <p:ext uri="{D42A27DB-BD31-4B8C-83A1-F6EECF244321}">
                <p14:modId xmlns:p14="http://schemas.microsoft.com/office/powerpoint/2010/main" val="3333652349"/>
              </p:ext>
            </p:extLst>
          </p:nvPr>
        </p:nvGraphicFramePr>
        <p:xfrm>
          <a:off x="107504" y="1124744"/>
          <a:ext cx="8964488"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3819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3F5DDD0A-7193-464E-A37B-A8535CEC32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E27A1A0-BB4D-4A3B-86FA-5A61DDEF21D3}"/>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DBF55530-88C4-4F10-BD1E-BF4547D5BCE4}"/>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4E59B5AC-B74F-4946-992D-20445E56E68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E6730A5-CB6D-4CEC-9EA9-36866BC29F83}"/>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620DEF1F-C559-4263-9980-2E96FA66893E}"/>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80E6DA97-09AD-4DDB-8EC3-12733AB53A9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AF6B7117-65DB-466E-8112-AA19F7C11BF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228600" y="6248400"/>
            <a:ext cx="8610600" cy="457200"/>
            <a:chOff x="228600" y="6248400"/>
            <a:chExt cx="8610600" cy="457200"/>
          </a:xfrm>
        </p:grpSpPr>
        <p:pic>
          <p:nvPicPr>
            <p:cNvPr id="15" name="Picture 14" descr="NESTA_LOGO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980727"/>
            <a:ext cx="3872030" cy="4411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50" y="980727"/>
            <a:ext cx="2949570" cy="451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907704" y="6393640"/>
            <a:ext cx="6931496" cy="461665"/>
          </a:xfrm>
          <a:prstGeom prst="rect">
            <a:avLst/>
          </a:prstGeom>
          <a:noFill/>
        </p:spPr>
        <p:txBody>
          <a:bodyPr wrap="square" rtlCol="0">
            <a:spAutoFit/>
          </a:bodyPr>
          <a:lstStyle/>
          <a:p>
            <a:pPr algn="r"/>
            <a:r>
              <a:rPr lang="en-GB" sz="1200" dirty="0">
                <a:hlinkClick r:id="rId6"/>
              </a:rPr>
              <a:t>http://</a:t>
            </a:r>
            <a:r>
              <a:rPr lang="en-GB" sz="1200" dirty="0" smtClean="0">
                <a:hlinkClick r:id="rId6"/>
              </a:rPr>
              <a:t>www.demos.co.uk/files/Brazil_NKE_web.pdf?1240939425</a:t>
            </a:r>
            <a:r>
              <a:rPr lang="en-GB" sz="1200" dirty="0"/>
              <a:t>; </a:t>
            </a:r>
            <a:r>
              <a:rPr lang="en-GB" sz="1200" dirty="0">
                <a:hlinkClick r:id="rId7"/>
              </a:rPr>
              <a:t>http://</a:t>
            </a:r>
            <a:r>
              <a:rPr lang="en-GB" sz="1200" dirty="0" smtClean="0">
                <a:hlinkClick r:id="rId7"/>
              </a:rPr>
              <a:t>www.cgee.org.br/publicacoes/atlas_of_ideia.php</a:t>
            </a:r>
            <a:r>
              <a:rPr lang="en-GB" sz="1200" dirty="0" smtClean="0"/>
              <a:t> </a:t>
            </a:r>
            <a:endParaRPr lang="en-GB" sz="1200" dirty="0"/>
          </a:p>
        </p:txBody>
      </p:sp>
    </p:spTree>
    <p:extLst>
      <p:ext uri="{BB962C8B-B14F-4D97-AF65-F5344CB8AC3E}">
        <p14:creationId xmlns:p14="http://schemas.microsoft.com/office/powerpoint/2010/main" val="392412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384"/>
            <a:ext cx="9179497" cy="6858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accent1"/>
                </a:solidFill>
              </a:rPr>
              <a:t>IGL is a new global collaboration led by </a:t>
            </a:r>
            <a:r>
              <a:rPr lang="en-GB" b="1" dirty="0" err="1">
                <a:solidFill>
                  <a:schemeClr val="accent1"/>
                </a:solidFill>
              </a:rPr>
              <a:t>Nesta</a:t>
            </a:r>
            <a:r>
              <a:rPr lang="en-GB" b="1" dirty="0">
                <a:solidFill>
                  <a:schemeClr val="accent1"/>
                </a:solidFill>
              </a:rPr>
              <a:t> that develops and tests different approaches to support innovation, entrepreneurship and growth</a:t>
            </a:r>
          </a:p>
        </p:txBody>
      </p:sp>
      <p:pic>
        <p:nvPicPr>
          <p:cNvPr id="1026" name="Picture 2" descr="\\innovation\resources\users\london\abravobiosca\My Documents\Docs\IGL\Logo &amp; website\IGL finished LOGO\IGL finished LOGO\IGL_logo_al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44624"/>
            <a:ext cx="8460433" cy="3821776"/>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6"/>
          <p:cNvSpPr txBox="1">
            <a:spLocks/>
          </p:cNvSpPr>
          <p:nvPr/>
        </p:nvSpPr>
        <p:spPr>
          <a:xfrm>
            <a:off x="683568" y="3140968"/>
            <a:ext cx="7848872" cy="153657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ctr">
              <a:buClr>
                <a:srgbClr val="FF6823"/>
              </a:buClr>
            </a:pPr>
            <a:r>
              <a:rPr lang="en-GB" spc="600" dirty="0" smtClean="0">
                <a:solidFill>
                  <a:srgbClr val="FFFFFF"/>
                </a:solidFill>
              </a:rPr>
              <a:t>The new global laboratory for innovation and growth policy</a:t>
            </a:r>
            <a:endParaRPr lang="en-GB" spc="600" dirty="0">
              <a:solidFill>
                <a:srgbClr val="FFFFFF"/>
              </a:solidFill>
            </a:endParaRPr>
          </a:p>
        </p:txBody>
      </p:sp>
      <p:cxnSp>
        <p:nvCxnSpPr>
          <p:cNvPr id="3" name="Straight Connector 2"/>
          <p:cNvCxnSpPr/>
          <p:nvPr/>
        </p:nvCxnSpPr>
        <p:spPr>
          <a:xfrm>
            <a:off x="827584" y="4265712"/>
            <a:ext cx="77048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6"/>
          <p:cNvSpPr txBox="1">
            <a:spLocks/>
          </p:cNvSpPr>
          <p:nvPr/>
        </p:nvSpPr>
        <p:spPr>
          <a:xfrm>
            <a:off x="827584" y="4864585"/>
            <a:ext cx="7848872" cy="153657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ctr">
              <a:buClr>
                <a:srgbClr val="FF6823"/>
              </a:buClr>
            </a:pPr>
            <a:endParaRPr lang="en-GB" sz="2000" dirty="0">
              <a:solidFill>
                <a:srgbClr val="FFFFFF"/>
              </a:solidFill>
            </a:endParaRPr>
          </a:p>
        </p:txBody>
      </p:sp>
      <p:sp>
        <p:nvSpPr>
          <p:cNvPr id="10" name="Subtitle 6"/>
          <p:cNvSpPr txBox="1">
            <a:spLocks/>
          </p:cNvSpPr>
          <p:nvPr/>
        </p:nvSpPr>
        <p:spPr>
          <a:xfrm>
            <a:off x="827584" y="4481736"/>
            <a:ext cx="7848872" cy="153657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ctr">
              <a:buClr>
                <a:srgbClr val="FF6823"/>
              </a:buClr>
            </a:pPr>
            <a:endParaRPr lang="en-GB" sz="2000" spc="600" dirty="0">
              <a:solidFill>
                <a:srgbClr val="FFFFFF"/>
              </a:solidFill>
            </a:endParaRPr>
          </a:p>
        </p:txBody>
      </p:sp>
      <p:sp>
        <p:nvSpPr>
          <p:cNvPr id="2" name="Rectangle 1"/>
          <p:cNvSpPr/>
          <p:nvPr/>
        </p:nvSpPr>
        <p:spPr>
          <a:xfrm>
            <a:off x="2267744" y="-27384"/>
            <a:ext cx="6840760" cy="523220"/>
          </a:xfrm>
          <a:prstGeom prst="rect">
            <a:avLst/>
          </a:prstGeom>
        </p:spPr>
        <p:txBody>
          <a:bodyPr wrap="square">
            <a:spAutoFit/>
          </a:bodyPr>
          <a:lstStyle/>
          <a:p>
            <a:pPr algn="r"/>
            <a:r>
              <a:rPr lang="ca-ES" sz="2800" dirty="0">
                <a:solidFill>
                  <a:schemeClr val="bg1"/>
                </a:solidFill>
              </a:rPr>
              <a:t>www.innovationgrowthlab.org</a:t>
            </a:r>
            <a:endParaRPr lang="en-GB" sz="2800" b="1" dirty="0">
              <a:solidFill>
                <a:schemeClr val="bg1"/>
              </a:solidFill>
            </a:endParaRPr>
          </a:p>
        </p:txBody>
      </p:sp>
      <p:sp>
        <p:nvSpPr>
          <p:cNvPr id="13" name="Rectangle 12"/>
          <p:cNvSpPr/>
          <p:nvPr/>
        </p:nvSpPr>
        <p:spPr>
          <a:xfrm>
            <a:off x="685219" y="4643487"/>
            <a:ext cx="1971437" cy="1051430"/>
          </a:xfrm>
          <a:prstGeom prst="rect">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13"/>
          <p:cNvSpPr/>
          <p:nvPr/>
        </p:nvSpPr>
        <p:spPr>
          <a:xfrm>
            <a:off x="633512" y="6061222"/>
            <a:ext cx="2080961" cy="436747"/>
          </a:xfrm>
          <a:custGeom>
            <a:avLst/>
            <a:gdLst>
              <a:gd name="connsiteX0" fmla="*/ 0 w 2275314"/>
              <a:gd name="connsiteY0" fmla="*/ 0 h 803052"/>
              <a:gd name="connsiteX1" fmla="*/ 2275314 w 2275314"/>
              <a:gd name="connsiteY1" fmla="*/ 0 h 803052"/>
              <a:gd name="connsiteX2" fmla="*/ 2275314 w 2275314"/>
              <a:gd name="connsiteY2" fmla="*/ 803052 h 803052"/>
              <a:gd name="connsiteX3" fmla="*/ 0 w 2275314"/>
              <a:gd name="connsiteY3" fmla="*/ 803052 h 803052"/>
              <a:gd name="connsiteX4" fmla="*/ 0 w 2275314"/>
              <a:gd name="connsiteY4" fmla="*/ 0 h 803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314" h="803052">
                <a:moveTo>
                  <a:pt x="0" y="0"/>
                </a:moveTo>
                <a:lnTo>
                  <a:pt x="2275314" y="0"/>
                </a:lnTo>
                <a:lnTo>
                  <a:pt x="2275314" y="803052"/>
                </a:lnTo>
                <a:lnTo>
                  <a:pt x="0" y="803052"/>
                </a:lnTo>
                <a:lnTo>
                  <a:pt x="0" y="0"/>
                </a:lnTo>
                <a:close/>
              </a:path>
            </a:pathLst>
          </a:custGeom>
          <a:no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000" b="1" kern="1200" dirty="0" smtClean="0">
                <a:solidFill>
                  <a:schemeClr val="tx1"/>
                </a:solidFill>
              </a:rPr>
              <a:t>Increase      innovation</a:t>
            </a:r>
            <a:endParaRPr lang="en-GB" sz="2000" b="1" kern="1200" dirty="0">
              <a:solidFill>
                <a:schemeClr val="tx1"/>
              </a:solidFill>
            </a:endParaRPr>
          </a:p>
        </p:txBody>
      </p:sp>
      <p:sp>
        <p:nvSpPr>
          <p:cNvPr id="16" name="Rectangle 15"/>
          <p:cNvSpPr/>
          <p:nvPr/>
        </p:nvSpPr>
        <p:spPr>
          <a:xfrm>
            <a:off x="3802838" y="4590380"/>
            <a:ext cx="1971437" cy="1051430"/>
          </a:xfrm>
          <a:prstGeom prst="rect">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16"/>
          <p:cNvSpPr/>
          <p:nvPr/>
        </p:nvSpPr>
        <p:spPr>
          <a:xfrm>
            <a:off x="3686511" y="6061222"/>
            <a:ext cx="2080961" cy="436747"/>
          </a:xfrm>
          <a:custGeom>
            <a:avLst/>
            <a:gdLst>
              <a:gd name="connsiteX0" fmla="*/ 0 w 2275314"/>
              <a:gd name="connsiteY0" fmla="*/ 0 h 803052"/>
              <a:gd name="connsiteX1" fmla="*/ 2275314 w 2275314"/>
              <a:gd name="connsiteY1" fmla="*/ 0 h 803052"/>
              <a:gd name="connsiteX2" fmla="*/ 2275314 w 2275314"/>
              <a:gd name="connsiteY2" fmla="*/ 803052 h 803052"/>
              <a:gd name="connsiteX3" fmla="*/ 0 w 2275314"/>
              <a:gd name="connsiteY3" fmla="*/ 803052 h 803052"/>
              <a:gd name="connsiteX4" fmla="*/ 0 w 2275314"/>
              <a:gd name="connsiteY4" fmla="*/ 0 h 803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314" h="803052">
                <a:moveTo>
                  <a:pt x="0" y="0"/>
                </a:moveTo>
                <a:lnTo>
                  <a:pt x="2275314" y="0"/>
                </a:lnTo>
                <a:lnTo>
                  <a:pt x="2275314" y="803052"/>
                </a:lnTo>
                <a:lnTo>
                  <a:pt x="0" y="803052"/>
                </a:lnTo>
                <a:lnTo>
                  <a:pt x="0" y="0"/>
                </a:lnTo>
                <a:close/>
              </a:path>
            </a:pathLst>
          </a:custGeom>
          <a:no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000" b="1" kern="1200" dirty="0" smtClean="0"/>
              <a:t>Support high-growth entrepreneurship</a:t>
            </a:r>
            <a:endParaRPr lang="en-GB" sz="2000" b="1" kern="1200" dirty="0"/>
          </a:p>
        </p:txBody>
      </p:sp>
      <p:sp>
        <p:nvSpPr>
          <p:cNvPr id="19" name="Rectangle 18"/>
          <p:cNvSpPr/>
          <p:nvPr/>
        </p:nvSpPr>
        <p:spPr>
          <a:xfrm>
            <a:off x="6791217" y="4643487"/>
            <a:ext cx="1971437" cy="1051430"/>
          </a:xfrm>
          <a:prstGeom prst="rect">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19"/>
          <p:cNvSpPr/>
          <p:nvPr/>
        </p:nvSpPr>
        <p:spPr>
          <a:xfrm>
            <a:off x="6739510" y="6061222"/>
            <a:ext cx="2080961" cy="436747"/>
          </a:xfrm>
          <a:custGeom>
            <a:avLst/>
            <a:gdLst>
              <a:gd name="connsiteX0" fmla="*/ 0 w 2275314"/>
              <a:gd name="connsiteY0" fmla="*/ 0 h 803052"/>
              <a:gd name="connsiteX1" fmla="*/ 2275314 w 2275314"/>
              <a:gd name="connsiteY1" fmla="*/ 0 h 803052"/>
              <a:gd name="connsiteX2" fmla="*/ 2275314 w 2275314"/>
              <a:gd name="connsiteY2" fmla="*/ 803052 h 803052"/>
              <a:gd name="connsiteX3" fmla="*/ 0 w 2275314"/>
              <a:gd name="connsiteY3" fmla="*/ 803052 h 803052"/>
              <a:gd name="connsiteX4" fmla="*/ 0 w 2275314"/>
              <a:gd name="connsiteY4" fmla="*/ 0 h 803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314" h="803052">
                <a:moveTo>
                  <a:pt x="0" y="0"/>
                </a:moveTo>
                <a:lnTo>
                  <a:pt x="2275314" y="0"/>
                </a:lnTo>
                <a:lnTo>
                  <a:pt x="2275314" y="803052"/>
                </a:lnTo>
                <a:lnTo>
                  <a:pt x="0" y="803052"/>
                </a:lnTo>
                <a:lnTo>
                  <a:pt x="0" y="0"/>
                </a:lnTo>
                <a:close/>
              </a:path>
            </a:pathLst>
          </a:custGeom>
          <a:no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000" b="1" kern="1200" dirty="0" smtClean="0">
                <a:solidFill>
                  <a:schemeClr val="tx1"/>
                </a:solidFill>
              </a:rPr>
              <a:t>Accelerate business growth</a:t>
            </a:r>
            <a:endParaRPr lang="en-GB" sz="2000" b="1" kern="1200" dirty="0">
              <a:solidFill>
                <a:schemeClr val="tx1"/>
              </a:solidFill>
            </a:endParaRPr>
          </a:p>
        </p:txBody>
      </p:sp>
    </p:spTree>
    <p:extLst>
      <p:ext uri="{BB962C8B-B14F-4D97-AF65-F5344CB8AC3E}">
        <p14:creationId xmlns:p14="http://schemas.microsoft.com/office/powerpoint/2010/main" val="9445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60"/>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444774" y="2564904"/>
            <a:ext cx="2447706" cy="15827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Our </a:t>
            </a:r>
            <a:r>
              <a:rPr lang="en-GB" dirty="0" smtClean="0"/>
              <a:t>partners so far…</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224" y="764704"/>
            <a:ext cx="2221396" cy="149320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663" y="4869160"/>
            <a:ext cx="2769792" cy="96848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972" y="2978674"/>
            <a:ext cx="2806576" cy="66635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8160" y="2671521"/>
            <a:ext cx="2296008" cy="140555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697" y="1399995"/>
            <a:ext cx="2523127" cy="584129"/>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l="4595" r="5026"/>
          <a:stretch/>
        </p:blipFill>
        <p:spPr>
          <a:xfrm>
            <a:off x="3491880" y="1024287"/>
            <a:ext cx="2531391" cy="1400437"/>
          </a:xfrm>
          <a:prstGeom prst="rect">
            <a:avLst/>
          </a:prstGeom>
        </p:spPr>
      </p:pic>
      <p:sp>
        <p:nvSpPr>
          <p:cNvPr id="3" name="TextBox 2"/>
          <p:cNvSpPr txBox="1"/>
          <p:nvPr/>
        </p:nvSpPr>
        <p:spPr>
          <a:xfrm>
            <a:off x="1301191" y="6165304"/>
            <a:ext cx="6912768" cy="369332"/>
          </a:xfrm>
          <a:prstGeom prst="rect">
            <a:avLst/>
          </a:prstGeom>
          <a:noFill/>
        </p:spPr>
        <p:txBody>
          <a:bodyPr wrap="square" rtlCol="0">
            <a:spAutoFit/>
          </a:bodyPr>
          <a:lstStyle/>
          <a:p>
            <a:r>
              <a:rPr lang="en-GB" dirty="0">
                <a:solidFill>
                  <a:srgbClr val="103753"/>
                </a:solidFill>
              </a:rPr>
              <a:t>And on-going discussions with several other organisations</a:t>
            </a:r>
          </a:p>
        </p:txBody>
      </p:sp>
      <p:grpSp>
        <p:nvGrpSpPr>
          <p:cNvPr id="4" name="Group 7"/>
          <p:cNvGrpSpPr/>
          <p:nvPr/>
        </p:nvGrpSpPr>
        <p:grpSpPr>
          <a:xfrm>
            <a:off x="3203848" y="4669182"/>
            <a:ext cx="3115361" cy="1168458"/>
            <a:chOff x="3521629" y="4669182"/>
            <a:chExt cx="3115361" cy="1168458"/>
          </a:xfrm>
        </p:grpSpPr>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l="44020" t="41677" r="10381" b="17362"/>
            <a:stretch/>
          </p:blipFill>
          <p:spPr>
            <a:xfrm>
              <a:off x="3521629" y="4669182"/>
              <a:ext cx="2994587" cy="1168458"/>
            </a:xfrm>
            <a:prstGeom prst="rect">
              <a:avLst/>
            </a:prstGeom>
          </p:spPr>
        </p:pic>
        <p:pic>
          <p:nvPicPr>
            <p:cNvPr id="16" name="Picture 5" descr="http://humanrights.ee/wp-content/uploads/2013/03/Beeldmerk-Govt-of-the-Netherlands.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6669" t="40307" r="6243" b="43875"/>
            <a:stretch/>
          </p:blipFill>
          <p:spPr bwMode="auto">
            <a:xfrm>
              <a:off x="4282033" y="5436225"/>
              <a:ext cx="2354957" cy="225023"/>
            </a:xfrm>
            <a:prstGeom prst="rect">
              <a:avLst/>
            </a:prstGeom>
            <a:noFill/>
            <a:extLst>
              <a:ext uri="{909E8E84-426E-40DD-AFC4-6F175D3DCCD1}">
                <a14:hiddenFill xmlns:a14="http://schemas.microsoft.com/office/drawing/2010/main">
                  <a:solidFill>
                    <a:srgbClr val="FFFFFF"/>
                  </a:solidFill>
                </a14:hiddenFill>
              </a:ext>
            </a:extLst>
          </p:spPr>
        </p:pic>
      </p:grpSp>
      <p:pic>
        <p:nvPicPr>
          <p:cNvPr id="7170" name="Picture 2" descr="http://territori.blogs.uoc.edu/wp-content/uploads/ACCIo-vertical-colo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76256" y="4669182"/>
            <a:ext cx="1726488" cy="116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8134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Activities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20324611"/>
              </p:ext>
            </p:extLst>
          </p:nvPr>
        </p:nvGraphicFramePr>
        <p:xfrm>
          <a:off x="457200" y="764704"/>
          <a:ext cx="8229600" cy="556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raight Connector 4"/>
          <p:cNvSpPr/>
          <p:nvPr/>
        </p:nvSpPr>
        <p:spPr>
          <a:xfrm>
            <a:off x="457200" y="6333654"/>
            <a:ext cx="8229600" cy="0"/>
          </a:xfrm>
          <a:prstGeom prst="line">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81376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dgm id="{F1D51FCD-6126-467F-BBA6-8D4ED48CCED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A03A8D94-3A05-4586-869D-004243152C2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9B5EBC26-F777-49FF-AD61-EFE7006F2A3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05D4FB55-31F9-400E-BE20-96B9B3B7B88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75752295-BD25-4060-862F-12E9C90F85A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FE024F5A-B129-4656-B487-46D5B826192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356A09E0-C649-4553-B502-95755E4C380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364CF21E-C02B-475D-B33B-07B252D906A9}"/>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73FBCA67-0BAD-44CC-BD3D-8C681931EFC5}"/>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98302BDC-D47A-43F8-B91A-09C3E7851C70}"/>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F88D88F6-6735-43E9-A14B-8F7A2973CDFE}"/>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2AA595B2-82E0-4ED0-B3D9-51517D1FDD18}"/>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5D3821EB-1061-45FE-B2B4-5D0295CDD812}"/>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D1642955-1413-4018-94D1-CF53EC3FF2A2}"/>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2DF2B694-EA4F-4C56-8DA1-AD40FEEC9E4F}"/>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A4CF9553-D91F-4708-8254-749D7B2E4114}"/>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graphicEl>
                                              <a:dgm id="{E02F767E-3C42-4A03-8CA9-9ED5BFB96240}"/>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95FDC1AF-4EEE-416E-83B6-AC7C2ED09858}"/>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39F8AD43-A22F-46EF-8EFA-6999998FB685}"/>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graphicEl>
                                              <a:dgm id="{B15715D0-8077-4B9F-9008-844798AE0241}"/>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graphicEl>
                                              <a:dgm id="{C92AAC52-B57E-412B-B1AB-5391954908E7}"/>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D15B0114-E264-490D-9B41-3D6FDCA8B3DF}"/>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graphicEl>
                                              <a:dgm id="{04EFED98-C7C3-4AF3-929F-C67748C65F8A}"/>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graphicEl>
                                              <a:dgm id="{542C6955-029C-40AA-8885-4EFCFBA04AF3}"/>
                                            </p:graphic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dialogdesign.ca/assets/EEEL-Lab.jpg"/>
          <p:cNvPicPr>
            <a:picLocks noChangeAspect="1" noChangeArrowheads="1"/>
          </p:cNvPicPr>
          <p:nvPr/>
        </p:nvPicPr>
        <p:blipFill rotWithShape="1">
          <a:blip r:embed="rId3">
            <a:extLst>
              <a:ext uri="{28A0092B-C50C-407E-A947-70E740481C1C}">
                <a14:useLocalDpi xmlns:a14="http://schemas.microsoft.com/office/drawing/2010/main" val="0"/>
              </a:ext>
            </a:extLst>
          </a:blip>
          <a:srcRect l="12000"/>
          <a:stretch/>
        </p:blipFill>
        <p:spPr bwMode="auto">
          <a:xfrm>
            <a:off x="0" y="0"/>
            <a:ext cx="92452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79512" y="188640"/>
            <a:ext cx="8784976" cy="576064"/>
          </a:xfrm>
          <a:prstGeom prst="rect">
            <a:avLst/>
          </a:prstGeom>
          <a:solidFill>
            <a:schemeClr val="accent1"/>
          </a:solidFill>
        </p:spPr>
        <p:txBody>
          <a:bodyPr vert="horz" lIns="91440" tIns="45720" rIns="91440" bIns="45720" rtlCol="0" anchor="ctr">
            <a:noAutofit/>
          </a:bodyPr>
          <a:lstStyle>
            <a:lvl1pPr algn="l" defTabSz="914400" rtl="0" eaLnBrk="1" latinLnBrk="0" hangingPunct="1">
              <a:spcBef>
                <a:spcPct val="0"/>
              </a:spcBef>
              <a:buNone/>
              <a:defRPr sz="2800" b="0" kern="1200">
                <a:solidFill>
                  <a:schemeClr val="accent2"/>
                </a:solidFill>
                <a:latin typeface="+mj-lt"/>
                <a:ea typeface="+mj-ea"/>
                <a:cs typeface="+mj-cs"/>
              </a:defRPr>
            </a:lvl1pPr>
          </a:lstStyle>
          <a:p>
            <a:pPr algn="ctr"/>
            <a:r>
              <a:rPr lang="en-GB" b="1" dirty="0" smtClean="0">
                <a:solidFill>
                  <a:schemeClr val="bg1"/>
                </a:solidFill>
              </a:rPr>
              <a:t>Making science labs collaborative innovative spaces</a:t>
            </a:r>
            <a:endParaRPr lang="en-GB" b="1" dirty="0">
              <a:solidFill>
                <a:schemeClr val="bg1"/>
              </a:solidFill>
            </a:endParaRPr>
          </a:p>
        </p:txBody>
      </p:sp>
      <p:sp>
        <p:nvSpPr>
          <p:cNvPr id="14" name="Freeform 13"/>
          <p:cNvSpPr/>
          <p:nvPr/>
        </p:nvSpPr>
        <p:spPr>
          <a:xfrm>
            <a:off x="5006974" y="1124743"/>
            <a:ext cx="3960440" cy="5616623"/>
          </a:xfrm>
          <a:custGeom>
            <a:avLst/>
            <a:gdLst>
              <a:gd name="connsiteX0" fmla="*/ 0 w 8544222"/>
              <a:gd name="connsiteY0" fmla="*/ 0 h 2565327"/>
              <a:gd name="connsiteX1" fmla="*/ 8544222 w 8544222"/>
              <a:gd name="connsiteY1" fmla="*/ 0 h 2565327"/>
              <a:gd name="connsiteX2" fmla="*/ 8544222 w 8544222"/>
              <a:gd name="connsiteY2" fmla="*/ 2565327 h 2565327"/>
              <a:gd name="connsiteX3" fmla="*/ 0 w 8544222"/>
              <a:gd name="connsiteY3" fmla="*/ 2565327 h 2565327"/>
              <a:gd name="connsiteX4" fmla="*/ 0 w 8544222"/>
              <a:gd name="connsiteY4" fmla="*/ 0 h 256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222" h="2565327">
                <a:moveTo>
                  <a:pt x="0" y="0"/>
                </a:moveTo>
                <a:lnTo>
                  <a:pt x="8544222" y="0"/>
                </a:lnTo>
                <a:lnTo>
                  <a:pt x="8544222" y="2565327"/>
                </a:lnTo>
                <a:lnTo>
                  <a:pt x="0" y="2565327"/>
                </a:lnTo>
                <a:lnTo>
                  <a:pt x="0" y="0"/>
                </a:lnTo>
                <a:close/>
              </a:path>
            </a:pathLst>
          </a:custGeom>
          <a:solidFill>
            <a:schemeClr val="bg2">
              <a:alpha val="90000"/>
            </a:schemeClr>
          </a:solidFill>
          <a:ln>
            <a:noFill/>
          </a:ln>
          <a:effectLst/>
        </p:spPr>
        <p:style>
          <a:lnRef idx="2">
            <a:schemeClr val="lt1">
              <a:hueOff val="0"/>
              <a:satOff val="0"/>
              <a:lumOff val="0"/>
              <a:alphaOff val="0"/>
            </a:schemeClr>
          </a:lnRef>
          <a:fillRef idx="1">
            <a:schemeClr val="accent1">
              <a:tint val="99000"/>
              <a:hueOff val="0"/>
              <a:satOff val="0"/>
              <a:lumOff val="0"/>
              <a:alphaOff val="0"/>
            </a:schemeClr>
          </a:fillRef>
          <a:effectRef idx="0">
            <a:schemeClr val="accent1">
              <a:tint val="99000"/>
              <a:hueOff val="0"/>
              <a:satOff val="0"/>
              <a:lumOff val="0"/>
              <a:alphaOff val="0"/>
            </a:schemeClr>
          </a:effectRef>
          <a:fontRef idx="minor">
            <a:schemeClr val="lt1"/>
          </a:fontRef>
        </p:style>
        <p:txBody>
          <a:bodyPr spcFirstLastPara="0" vert="horz" wrap="square" lIns="64770" tIns="64800" rIns="64770" bIns="6480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GB" sz="2000" dirty="0">
                <a:solidFill>
                  <a:schemeClr val="tx1"/>
                </a:solidFill>
              </a:rPr>
              <a:t>Participants: Academic researchers across different scientific fields (biomedical, space, nuclear, energy and IT science) who are soon to be reallocated for 6 months in a temporary building</a:t>
            </a:r>
          </a:p>
          <a:p>
            <a:pPr marL="285750" lvl="0" indent="-285750" defTabSz="755650">
              <a:lnSpc>
                <a:spcPct val="90000"/>
              </a:lnSpc>
              <a:spcBef>
                <a:spcPct val="0"/>
              </a:spcBef>
              <a:spcAft>
                <a:spcPct val="35000"/>
              </a:spcAft>
              <a:buFont typeface="Arial" panose="020B0604020202020204" pitchFamily="34" charset="0"/>
              <a:buChar char="•"/>
            </a:pPr>
            <a:r>
              <a:rPr lang="en-GB" sz="2000" dirty="0">
                <a:solidFill>
                  <a:schemeClr val="tx1"/>
                </a:solidFill>
              </a:rPr>
              <a:t>Randomises the exact location of researchers within the building and collects data on collaborations (from publications to </a:t>
            </a:r>
            <a:r>
              <a:rPr lang="en-GB" sz="2000" dirty="0" err="1">
                <a:solidFill>
                  <a:schemeClr val="tx1"/>
                </a:solidFill>
              </a:rPr>
              <a:t>wifi</a:t>
            </a:r>
            <a:r>
              <a:rPr lang="en-GB" sz="2000" dirty="0">
                <a:solidFill>
                  <a:schemeClr val="tx1"/>
                </a:solidFill>
              </a:rPr>
              <a:t> hotspots)</a:t>
            </a:r>
          </a:p>
          <a:p>
            <a:pPr marL="285750" lvl="0" indent="-285750" defTabSz="755650">
              <a:lnSpc>
                <a:spcPct val="90000"/>
              </a:lnSpc>
              <a:spcBef>
                <a:spcPct val="0"/>
              </a:spcBef>
              <a:spcAft>
                <a:spcPct val="35000"/>
              </a:spcAft>
              <a:buFont typeface="Arial" panose="020B0604020202020204" pitchFamily="34" charset="0"/>
              <a:buChar char="•"/>
            </a:pPr>
            <a:r>
              <a:rPr lang="en-GB" sz="2000" dirty="0">
                <a:solidFill>
                  <a:schemeClr val="tx1"/>
                </a:solidFill>
              </a:rPr>
              <a:t>In addition, randomly provides some researchers with opportunities for other types of co-location (virtual via software and stays abroad with international travel grants)</a:t>
            </a:r>
          </a:p>
        </p:txBody>
      </p:sp>
      <p:sp>
        <p:nvSpPr>
          <p:cNvPr id="15" name="Freeform 14"/>
          <p:cNvSpPr/>
          <p:nvPr/>
        </p:nvSpPr>
        <p:spPr>
          <a:xfrm>
            <a:off x="179512" y="1124746"/>
            <a:ext cx="4536504" cy="4680517"/>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10000"/>
                </a:lnTo>
                <a:lnTo>
                  <a:pt x="0" y="10000"/>
                </a:lnTo>
                <a:lnTo>
                  <a:pt x="0" y="0"/>
                </a:lnTo>
                <a:close/>
              </a:path>
            </a:pathLst>
          </a:custGeom>
          <a:solidFill>
            <a:schemeClr val="bg2">
              <a:alpha val="90000"/>
            </a:schemeClr>
          </a:solidFill>
          <a:ln>
            <a:noFill/>
          </a:ln>
          <a:effectLst/>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76200" tIns="75600" rIns="76200" bIns="76200" numCol="1" spcCol="1270" anchor="ctr" anchorCtr="0">
            <a:noAutofit/>
          </a:bodyPr>
          <a:lstStyle/>
          <a:p>
            <a:pPr algn="ctr"/>
            <a:r>
              <a:rPr lang="en-GB" sz="2800" b="1" dirty="0">
                <a:solidFill>
                  <a:schemeClr val="tx1"/>
                </a:solidFill>
              </a:rPr>
              <a:t>How do different types of proximity impact collaboration and knowledge </a:t>
            </a:r>
            <a:r>
              <a:rPr lang="en-GB" sz="2800" b="1" dirty="0" smtClean="0">
                <a:solidFill>
                  <a:schemeClr val="tx1"/>
                </a:solidFill>
              </a:rPr>
              <a:t>generation, and thus how </a:t>
            </a:r>
            <a:r>
              <a:rPr lang="en-GB" sz="2800" b="1" dirty="0">
                <a:solidFill>
                  <a:schemeClr val="tx1"/>
                </a:solidFill>
              </a:rPr>
              <a:t>should research campuses be designed to maximize the probability of breakthrough </a:t>
            </a:r>
            <a:r>
              <a:rPr lang="en-GB" sz="2800" b="1" dirty="0" smtClean="0">
                <a:solidFill>
                  <a:schemeClr val="tx1"/>
                </a:solidFill>
              </a:rPr>
              <a:t>innovations?</a:t>
            </a:r>
            <a:endParaRPr lang="en-GB" sz="2800" b="1" dirty="0">
              <a:solidFill>
                <a:schemeClr val="tx1"/>
              </a:solidFill>
            </a:endParaRPr>
          </a:p>
        </p:txBody>
      </p:sp>
      <p:sp>
        <p:nvSpPr>
          <p:cNvPr id="16" name="Freeform 15"/>
          <p:cNvSpPr/>
          <p:nvPr/>
        </p:nvSpPr>
        <p:spPr>
          <a:xfrm>
            <a:off x="179512" y="6093296"/>
            <a:ext cx="4536504" cy="64807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10000"/>
                </a:lnTo>
                <a:lnTo>
                  <a:pt x="0" y="10000"/>
                </a:lnTo>
                <a:lnTo>
                  <a:pt x="0" y="0"/>
                </a:lnTo>
                <a:close/>
              </a:path>
            </a:pathLst>
          </a:custGeom>
          <a:solidFill>
            <a:schemeClr val="bg2">
              <a:alpha val="90000"/>
            </a:schemeClr>
          </a:solidFill>
          <a:ln>
            <a:noFill/>
          </a:ln>
          <a:effectLst/>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76200" tIns="75600" rIns="76200" bIns="76200" numCol="1" spcCol="1270" anchor="ctr" anchorCtr="0">
            <a:noAutofit/>
          </a:bodyPr>
          <a:lstStyle/>
          <a:p>
            <a:pPr lvl="0" algn="ctr" defTabSz="889000">
              <a:lnSpc>
                <a:spcPct val="90000"/>
              </a:lnSpc>
              <a:spcBef>
                <a:spcPct val="0"/>
              </a:spcBef>
              <a:spcAft>
                <a:spcPct val="35000"/>
              </a:spcAft>
            </a:pPr>
            <a:r>
              <a:rPr lang="en-GB" sz="2000" dirty="0">
                <a:solidFill>
                  <a:schemeClr val="tx1"/>
                </a:solidFill>
              </a:rPr>
              <a:t>MIT and Stockholm School of Economics</a:t>
            </a:r>
          </a:p>
        </p:txBody>
      </p:sp>
    </p:spTree>
    <p:extLst>
      <p:ext uri="{BB962C8B-B14F-4D97-AF65-F5344CB8AC3E}">
        <p14:creationId xmlns:p14="http://schemas.microsoft.com/office/powerpoint/2010/main" val="61887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descr="http://biotechandmoney.com/wp-content/uploads/2014/09/tech-transfer1.jpeg"/>
          <p:cNvPicPr>
            <a:picLocks noChangeAspect="1" noChangeArrowheads="1"/>
          </p:cNvPicPr>
          <p:nvPr/>
        </p:nvPicPr>
        <p:blipFill rotWithShape="1">
          <a:blip r:embed="rId3">
            <a:extLst>
              <a:ext uri="{28A0092B-C50C-407E-A947-70E740481C1C}">
                <a14:useLocalDpi xmlns:a14="http://schemas.microsoft.com/office/drawing/2010/main" val="0"/>
              </a:ext>
            </a:extLst>
          </a:blip>
          <a:srcRect l="2825" r="4040"/>
          <a:stretch/>
        </p:blipFill>
        <p:spPr bwMode="auto">
          <a:xfrm>
            <a:off x="0" y="152637"/>
            <a:ext cx="9144000" cy="6156683"/>
          </a:xfrm>
          <a:prstGeom prst="rect">
            <a:avLst/>
          </a:prstGeom>
          <a:noFill/>
          <a:effectLst>
            <a:softEdge rad="393700"/>
          </a:effectLst>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79512" y="188640"/>
            <a:ext cx="8784976" cy="576064"/>
          </a:xfrm>
          <a:prstGeom prst="rect">
            <a:avLst/>
          </a:prstGeom>
          <a:solidFill>
            <a:schemeClr val="accent1"/>
          </a:solidFill>
        </p:spPr>
        <p:txBody>
          <a:bodyPr vert="horz" lIns="91440" tIns="45720" rIns="91440" bIns="45720" rtlCol="0" anchor="ctr">
            <a:noAutofit/>
          </a:bodyPr>
          <a:lstStyle>
            <a:lvl1pPr algn="l" defTabSz="914400" rtl="0" eaLnBrk="1" latinLnBrk="0" hangingPunct="1">
              <a:spcBef>
                <a:spcPct val="0"/>
              </a:spcBef>
              <a:buNone/>
              <a:defRPr sz="2800" b="0" kern="1200">
                <a:solidFill>
                  <a:schemeClr val="accent2"/>
                </a:solidFill>
                <a:latin typeface="+mj-lt"/>
                <a:ea typeface="+mj-ea"/>
                <a:cs typeface="+mj-cs"/>
              </a:defRPr>
            </a:lvl1pPr>
          </a:lstStyle>
          <a:p>
            <a:pPr algn="ctr"/>
            <a:r>
              <a:rPr lang="en-GB" b="1" dirty="0" smtClean="0">
                <a:solidFill>
                  <a:schemeClr val="bg1"/>
                </a:solidFill>
              </a:rPr>
              <a:t>Increasing business-science </a:t>
            </a:r>
            <a:r>
              <a:rPr lang="en-GB" b="1" dirty="0">
                <a:solidFill>
                  <a:schemeClr val="bg1"/>
                </a:solidFill>
              </a:rPr>
              <a:t>links and technology transfer</a:t>
            </a:r>
          </a:p>
        </p:txBody>
      </p:sp>
      <p:sp>
        <p:nvSpPr>
          <p:cNvPr id="14" name="Freeform 13"/>
          <p:cNvSpPr/>
          <p:nvPr/>
        </p:nvSpPr>
        <p:spPr>
          <a:xfrm>
            <a:off x="5463852" y="965498"/>
            <a:ext cx="3456000" cy="5688629"/>
          </a:xfrm>
          <a:custGeom>
            <a:avLst/>
            <a:gdLst>
              <a:gd name="connsiteX0" fmla="*/ 0 w 8544222"/>
              <a:gd name="connsiteY0" fmla="*/ 0 h 2565327"/>
              <a:gd name="connsiteX1" fmla="*/ 8544222 w 8544222"/>
              <a:gd name="connsiteY1" fmla="*/ 0 h 2565327"/>
              <a:gd name="connsiteX2" fmla="*/ 8544222 w 8544222"/>
              <a:gd name="connsiteY2" fmla="*/ 2565327 h 2565327"/>
              <a:gd name="connsiteX3" fmla="*/ 0 w 8544222"/>
              <a:gd name="connsiteY3" fmla="*/ 2565327 h 2565327"/>
              <a:gd name="connsiteX4" fmla="*/ 0 w 8544222"/>
              <a:gd name="connsiteY4" fmla="*/ 0 h 256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222" h="2565327">
                <a:moveTo>
                  <a:pt x="0" y="0"/>
                </a:moveTo>
                <a:lnTo>
                  <a:pt x="8544222" y="0"/>
                </a:lnTo>
                <a:lnTo>
                  <a:pt x="8544222" y="2565327"/>
                </a:lnTo>
                <a:lnTo>
                  <a:pt x="0" y="2565327"/>
                </a:lnTo>
                <a:lnTo>
                  <a:pt x="0" y="0"/>
                </a:lnTo>
                <a:close/>
              </a:path>
            </a:pathLst>
          </a:custGeom>
          <a:solidFill>
            <a:schemeClr val="bg2">
              <a:alpha val="90000"/>
            </a:schemeClr>
          </a:solidFill>
          <a:ln>
            <a:noFill/>
          </a:ln>
          <a:effectLst/>
        </p:spPr>
        <p:style>
          <a:lnRef idx="2">
            <a:schemeClr val="lt1">
              <a:hueOff val="0"/>
              <a:satOff val="0"/>
              <a:lumOff val="0"/>
              <a:alphaOff val="0"/>
            </a:schemeClr>
          </a:lnRef>
          <a:fillRef idx="1">
            <a:schemeClr val="accent1">
              <a:tint val="99000"/>
              <a:hueOff val="0"/>
              <a:satOff val="0"/>
              <a:lumOff val="0"/>
              <a:alphaOff val="0"/>
            </a:schemeClr>
          </a:fillRef>
          <a:effectRef idx="0">
            <a:schemeClr val="accent1">
              <a:tint val="99000"/>
              <a:hueOff val="0"/>
              <a:satOff val="0"/>
              <a:lumOff val="0"/>
              <a:alphaOff val="0"/>
            </a:schemeClr>
          </a:effectRef>
          <a:fontRef idx="minor">
            <a:schemeClr val="lt1"/>
          </a:fontRef>
        </p:style>
        <p:txBody>
          <a:bodyPr spcFirstLastPara="0" vert="horz" wrap="square" lIns="64770" tIns="64800" rIns="64770" bIns="6480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GB" sz="2000" dirty="0">
                <a:solidFill>
                  <a:schemeClr val="tx1"/>
                </a:solidFill>
              </a:rPr>
              <a:t>Participants: A regions’ top 300 academic researchers in chemistry and SMEs in agro-food and pharma sector</a:t>
            </a:r>
          </a:p>
          <a:p>
            <a:pPr marL="285750" lvl="0" indent="-285750" defTabSz="755650">
              <a:lnSpc>
                <a:spcPct val="90000"/>
              </a:lnSpc>
              <a:spcBef>
                <a:spcPct val="0"/>
              </a:spcBef>
              <a:spcAft>
                <a:spcPct val="35000"/>
              </a:spcAft>
              <a:buFont typeface="Arial" panose="020B0604020202020204" pitchFamily="34" charset="0"/>
              <a:buChar char="•"/>
            </a:pPr>
            <a:r>
              <a:rPr lang="en-GB" sz="2000" dirty="0">
                <a:solidFill>
                  <a:schemeClr val="tx1"/>
                </a:solidFill>
              </a:rPr>
              <a:t>Two treatment groups and one control group:</a:t>
            </a:r>
          </a:p>
          <a:p>
            <a:pPr marL="914400" lvl="1" indent="-457200" defTabSz="755650">
              <a:lnSpc>
                <a:spcPct val="90000"/>
              </a:lnSpc>
              <a:spcBef>
                <a:spcPct val="0"/>
              </a:spcBef>
              <a:spcAft>
                <a:spcPct val="35000"/>
              </a:spcAft>
              <a:buFont typeface="+mj-lt"/>
              <a:buAutoNum type="arabicPeriod"/>
            </a:pPr>
            <a:r>
              <a:rPr lang="en-GB" sz="2000" dirty="0">
                <a:solidFill>
                  <a:schemeClr val="tx1"/>
                </a:solidFill>
              </a:rPr>
              <a:t>Academics get promoted  through online platform that showcases their business-relevant academic research</a:t>
            </a:r>
          </a:p>
          <a:p>
            <a:pPr marL="914400" lvl="1" indent="-457200" defTabSz="755650">
              <a:lnSpc>
                <a:spcPct val="90000"/>
              </a:lnSpc>
              <a:spcBef>
                <a:spcPct val="0"/>
              </a:spcBef>
              <a:spcAft>
                <a:spcPct val="35000"/>
              </a:spcAft>
              <a:buFont typeface="+mj-lt"/>
              <a:buAutoNum type="arabicPeriod"/>
            </a:pPr>
            <a:r>
              <a:rPr lang="en-GB" sz="2000" dirty="0">
                <a:solidFill>
                  <a:schemeClr val="tx1"/>
                </a:solidFill>
              </a:rPr>
              <a:t>Academics get offline promotion, including meetings/presentations to business R&amp;D managers</a:t>
            </a:r>
          </a:p>
          <a:p>
            <a:pPr marL="914400" lvl="1" indent="-457200" defTabSz="755650">
              <a:lnSpc>
                <a:spcPct val="90000"/>
              </a:lnSpc>
              <a:spcBef>
                <a:spcPct val="0"/>
              </a:spcBef>
              <a:spcAft>
                <a:spcPct val="35000"/>
              </a:spcAft>
              <a:buFont typeface="+mj-lt"/>
              <a:buAutoNum type="arabicPeriod"/>
            </a:pPr>
            <a:r>
              <a:rPr lang="en-GB" sz="2000" dirty="0">
                <a:solidFill>
                  <a:schemeClr val="tx1"/>
                </a:solidFill>
              </a:rPr>
              <a:t>No active or passive promotion provided</a:t>
            </a:r>
          </a:p>
        </p:txBody>
      </p:sp>
      <p:sp>
        <p:nvSpPr>
          <p:cNvPr id="15" name="Freeform 14"/>
          <p:cNvSpPr/>
          <p:nvPr/>
        </p:nvSpPr>
        <p:spPr>
          <a:xfrm>
            <a:off x="179512" y="3573016"/>
            <a:ext cx="5112568" cy="237626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10000"/>
                </a:lnTo>
                <a:lnTo>
                  <a:pt x="0" y="10000"/>
                </a:lnTo>
                <a:lnTo>
                  <a:pt x="0" y="0"/>
                </a:lnTo>
                <a:close/>
              </a:path>
            </a:pathLst>
          </a:custGeom>
          <a:solidFill>
            <a:schemeClr val="bg2">
              <a:alpha val="90000"/>
            </a:schemeClr>
          </a:solidFill>
          <a:ln>
            <a:noFill/>
          </a:ln>
          <a:effectLst/>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76200" tIns="75600" rIns="76200" bIns="76200" numCol="1" spcCol="1270" anchor="ctr" anchorCtr="0">
            <a:noAutofit/>
          </a:bodyPr>
          <a:lstStyle/>
          <a:p>
            <a:pPr algn="ctr"/>
            <a:r>
              <a:rPr lang="en-GB" sz="2800" b="1" dirty="0">
                <a:solidFill>
                  <a:schemeClr val="tx1"/>
                </a:solidFill>
              </a:rPr>
              <a:t>What is the impact of different types of knowledge transfer activities on the number and quality of business-science interactions?</a:t>
            </a:r>
          </a:p>
        </p:txBody>
      </p:sp>
      <p:sp>
        <p:nvSpPr>
          <p:cNvPr id="16" name="Freeform 15"/>
          <p:cNvSpPr/>
          <p:nvPr/>
        </p:nvSpPr>
        <p:spPr>
          <a:xfrm>
            <a:off x="179512" y="6093296"/>
            <a:ext cx="5112568" cy="5760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10000"/>
                </a:lnTo>
                <a:lnTo>
                  <a:pt x="0" y="10000"/>
                </a:lnTo>
                <a:lnTo>
                  <a:pt x="0" y="0"/>
                </a:lnTo>
                <a:close/>
              </a:path>
            </a:pathLst>
          </a:custGeom>
          <a:solidFill>
            <a:schemeClr val="bg2">
              <a:alpha val="90000"/>
            </a:schemeClr>
          </a:solidFill>
          <a:ln>
            <a:noFill/>
          </a:ln>
          <a:effectLst/>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76200" tIns="75600" rIns="76200" bIns="76200" numCol="1" spcCol="1270" anchor="ctr" anchorCtr="0">
            <a:noAutofit/>
          </a:bodyPr>
          <a:lstStyle/>
          <a:p>
            <a:pPr lvl="0" algn="ctr" defTabSz="889000">
              <a:lnSpc>
                <a:spcPct val="90000"/>
              </a:lnSpc>
              <a:spcBef>
                <a:spcPct val="0"/>
              </a:spcBef>
              <a:spcAft>
                <a:spcPct val="35000"/>
              </a:spcAft>
            </a:pPr>
            <a:r>
              <a:rPr lang="en-GB" sz="2000" dirty="0">
                <a:solidFill>
                  <a:schemeClr val="tx1"/>
                </a:solidFill>
              </a:rPr>
              <a:t>City University/UPF and UAB</a:t>
            </a:r>
          </a:p>
        </p:txBody>
      </p:sp>
    </p:spTree>
    <p:extLst>
      <p:ext uri="{BB962C8B-B14F-4D97-AF65-F5344CB8AC3E}">
        <p14:creationId xmlns:p14="http://schemas.microsoft.com/office/powerpoint/2010/main" val="71639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026" name="Picture 2" descr="9 Interview Questions for Finding the Most Innovative Employees"/>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640" r="28504"/>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79512" y="188640"/>
            <a:ext cx="8784976" cy="576064"/>
          </a:xfrm>
          <a:prstGeom prst="rect">
            <a:avLst/>
          </a:prstGeom>
          <a:solidFill>
            <a:schemeClr val="accent1"/>
          </a:solidFill>
        </p:spPr>
        <p:txBody>
          <a:bodyPr vert="horz" lIns="91440" tIns="45720" rIns="91440" bIns="45720" rtlCol="0" anchor="ctr">
            <a:noAutofit/>
          </a:bodyPr>
          <a:lstStyle>
            <a:lvl1pPr algn="l" defTabSz="914400" rtl="0" eaLnBrk="1" latinLnBrk="0" hangingPunct="1">
              <a:spcBef>
                <a:spcPct val="0"/>
              </a:spcBef>
              <a:buNone/>
              <a:defRPr sz="2800" b="0" kern="1200">
                <a:solidFill>
                  <a:schemeClr val="accent2"/>
                </a:solidFill>
                <a:latin typeface="+mj-lt"/>
                <a:ea typeface="+mj-ea"/>
                <a:cs typeface="+mj-cs"/>
              </a:defRPr>
            </a:lvl1pPr>
          </a:lstStyle>
          <a:p>
            <a:pPr algn="ctr"/>
            <a:r>
              <a:rPr lang="en-GB" b="1" dirty="0" smtClean="0">
                <a:solidFill>
                  <a:schemeClr val="bg1"/>
                </a:solidFill>
              </a:rPr>
              <a:t>Incentivising employees to contribute new ideas</a:t>
            </a:r>
            <a:endParaRPr lang="en-GB" b="1" dirty="0">
              <a:solidFill>
                <a:schemeClr val="bg1"/>
              </a:solidFill>
            </a:endParaRPr>
          </a:p>
        </p:txBody>
      </p:sp>
      <p:sp>
        <p:nvSpPr>
          <p:cNvPr id="14" name="Freeform 13"/>
          <p:cNvSpPr/>
          <p:nvPr/>
        </p:nvSpPr>
        <p:spPr>
          <a:xfrm>
            <a:off x="4211960" y="1124744"/>
            <a:ext cx="4752528" cy="5616623"/>
          </a:xfrm>
          <a:custGeom>
            <a:avLst/>
            <a:gdLst>
              <a:gd name="connsiteX0" fmla="*/ 0 w 8544222"/>
              <a:gd name="connsiteY0" fmla="*/ 0 h 2565327"/>
              <a:gd name="connsiteX1" fmla="*/ 8544222 w 8544222"/>
              <a:gd name="connsiteY1" fmla="*/ 0 h 2565327"/>
              <a:gd name="connsiteX2" fmla="*/ 8544222 w 8544222"/>
              <a:gd name="connsiteY2" fmla="*/ 2565327 h 2565327"/>
              <a:gd name="connsiteX3" fmla="*/ 0 w 8544222"/>
              <a:gd name="connsiteY3" fmla="*/ 2565327 h 2565327"/>
              <a:gd name="connsiteX4" fmla="*/ 0 w 8544222"/>
              <a:gd name="connsiteY4" fmla="*/ 0 h 256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222" h="2565327">
                <a:moveTo>
                  <a:pt x="0" y="0"/>
                </a:moveTo>
                <a:lnTo>
                  <a:pt x="8544222" y="0"/>
                </a:lnTo>
                <a:lnTo>
                  <a:pt x="8544222" y="2565327"/>
                </a:lnTo>
                <a:lnTo>
                  <a:pt x="0" y="2565327"/>
                </a:lnTo>
                <a:lnTo>
                  <a:pt x="0" y="0"/>
                </a:lnTo>
                <a:close/>
              </a:path>
            </a:pathLst>
          </a:custGeom>
          <a:solidFill>
            <a:schemeClr val="bg2">
              <a:alpha val="90000"/>
            </a:schemeClr>
          </a:solidFill>
          <a:ln>
            <a:noFill/>
          </a:ln>
          <a:effectLst/>
        </p:spPr>
        <p:style>
          <a:lnRef idx="2">
            <a:schemeClr val="lt1">
              <a:hueOff val="0"/>
              <a:satOff val="0"/>
              <a:lumOff val="0"/>
              <a:alphaOff val="0"/>
            </a:schemeClr>
          </a:lnRef>
          <a:fillRef idx="1">
            <a:schemeClr val="accent1">
              <a:tint val="99000"/>
              <a:hueOff val="0"/>
              <a:satOff val="0"/>
              <a:lumOff val="0"/>
              <a:alphaOff val="0"/>
            </a:schemeClr>
          </a:fillRef>
          <a:effectRef idx="0">
            <a:schemeClr val="accent1">
              <a:tint val="99000"/>
              <a:hueOff val="0"/>
              <a:satOff val="0"/>
              <a:lumOff val="0"/>
              <a:alphaOff val="0"/>
            </a:schemeClr>
          </a:effectRef>
          <a:fontRef idx="minor">
            <a:schemeClr val="lt1"/>
          </a:fontRef>
        </p:style>
        <p:txBody>
          <a:bodyPr spcFirstLastPara="0" vert="horz" wrap="square" lIns="64770" tIns="64800" rIns="64770" bIns="64800" numCol="1" spcCol="1270" anchor="ctr" anchorCtr="0">
            <a:noAutofit/>
          </a:bodyPr>
          <a:lstStyle/>
          <a:p>
            <a:pPr marL="285750" lvl="0" indent="-285750" defTabSz="755650">
              <a:lnSpc>
                <a:spcPct val="90000"/>
              </a:lnSpc>
              <a:spcBef>
                <a:spcPct val="0"/>
              </a:spcBef>
              <a:spcAft>
                <a:spcPct val="35000"/>
              </a:spcAft>
              <a:buFont typeface="Arial" panose="020B0604020202020204" pitchFamily="34" charset="0"/>
              <a:buChar char="•"/>
            </a:pPr>
            <a:r>
              <a:rPr lang="en-GB" sz="2000" dirty="0" smtClean="0">
                <a:solidFill>
                  <a:schemeClr val="tx1"/>
                </a:solidFill>
              </a:rPr>
              <a:t>Participants: 777 employees in the Dutch branch of a large multinational</a:t>
            </a:r>
          </a:p>
          <a:p>
            <a:pPr marL="285750" lvl="0" indent="-285750" defTabSz="755650">
              <a:lnSpc>
                <a:spcPct val="90000"/>
              </a:lnSpc>
              <a:spcBef>
                <a:spcPct val="0"/>
              </a:spcBef>
              <a:spcAft>
                <a:spcPct val="35000"/>
              </a:spcAft>
              <a:buFont typeface="Arial" panose="020B0604020202020204" pitchFamily="34" charset="0"/>
              <a:buChar char="•"/>
            </a:pPr>
            <a:r>
              <a:rPr lang="en-GB" sz="2000" dirty="0" smtClean="0">
                <a:solidFill>
                  <a:schemeClr val="tx1"/>
                </a:solidFill>
              </a:rPr>
              <a:t>‘Innovation contest’ where employees submit ideas for new products/processes and receive corporate funding to further develop these</a:t>
            </a:r>
          </a:p>
          <a:p>
            <a:pPr marL="285750" lvl="0" indent="-285750" defTabSz="755650">
              <a:lnSpc>
                <a:spcPct val="90000"/>
              </a:lnSpc>
              <a:spcBef>
                <a:spcPct val="0"/>
              </a:spcBef>
              <a:spcAft>
                <a:spcPct val="35000"/>
              </a:spcAft>
              <a:buFont typeface="Arial" panose="020B0604020202020204" pitchFamily="34" charset="0"/>
              <a:buChar char="•"/>
            </a:pPr>
            <a:r>
              <a:rPr lang="en-GB" sz="2000" dirty="0" smtClean="0">
                <a:solidFill>
                  <a:schemeClr val="tx1"/>
                </a:solidFill>
              </a:rPr>
              <a:t>Phase 1: 2x2 design; opt-in/opt-out groups + flyers with peer effects/simple flyer</a:t>
            </a:r>
          </a:p>
          <a:p>
            <a:pPr marL="285750" lvl="0" indent="-285750" defTabSz="755650">
              <a:lnSpc>
                <a:spcPct val="90000"/>
              </a:lnSpc>
              <a:spcBef>
                <a:spcPct val="0"/>
              </a:spcBef>
              <a:spcAft>
                <a:spcPct val="35000"/>
              </a:spcAft>
              <a:buFont typeface="Arial" panose="020B0604020202020204" pitchFamily="34" charset="0"/>
              <a:buChar char="•"/>
            </a:pPr>
            <a:r>
              <a:rPr lang="en-GB" sz="2000" dirty="0" smtClean="0">
                <a:solidFill>
                  <a:schemeClr val="tx1"/>
                </a:solidFill>
              </a:rPr>
              <a:t>Phase 2: for those who don’t opt-in</a:t>
            </a:r>
          </a:p>
          <a:p>
            <a:pPr marL="742950" lvl="1" indent="-285750" defTabSz="755650">
              <a:lnSpc>
                <a:spcPct val="90000"/>
              </a:lnSpc>
              <a:spcBef>
                <a:spcPct val="0"/>
              </a:spcBef>
              <a:spcAft>
                <a:spcPct val="35000"/>
              </a:spcAft>
              <a:buFont typeface="Arial" panose="020B0604020202020204" pitchFamily="34" charset="0"/>
              <a:buChar char="•"/>
            </a:pPr>
            <a:r>
              <a:rPr lang="en-GB" sz="2000" dirty="0" smtClean="0">
                <a:solidFill>
                  <a:schemeClr val="tx1"/>
                </a:solidFill>
              </a:rPr>
              <a:t>Standard deadline extension</a:t>
            </a:r>
          </a:p>
          <a:p>
            <a:pPr marL="742950" lvl="1" indent="-285750" defTabSz="755650">
              <a:lnSpc>
                <a:spcPct val="90000"/>
              </a:lnSpc>
              <a:spcBef>
                <a:spcPct val="0"/>
              </a:spcBef>
              <a:spcAft>
                <a:spcPct val="35000"/>
              </a:spcAft>
              <a:buFont typeface="Arial" panose="020B0604020202020204" pitchFamily="34" charset="0"/>
              <a:buChar char="•"/>
            </a:pPr>
            <a:r>
              <a:rPr lang="en-GB" sz="2000" dirty="0" smtClean="0">
                <a:solidFill>
                  <a:schemeClr val="tx1"/>
                </a:solidFill>
              </a:rPr>
              <a:t>Deadline extension + social norm (% colleagues partaking in innovation contest)</a:t>
            </a:r>
          </a:p>
          <a:p>
            <a:pPr marL="742950" lvl="1" indent="-285750" defTabSz="755650">
              <a:lnSpc>
                <a:spcPct val="90000"/>
              </a:lnSpc>
              <a:spcBef>
                <a:spcPct val="0"/>
              </a:spcBef>
              <a:spcAft>
                <a:spcPct val="35000"/>
              </a:spcAft>
              <a:buFont typeface="Arial" panose="020B0604020202020204" pitchFamily="34" charset="0"/>
              <a:buChar char="•"/>
            </a:pPr>
            <a:r>
              <a:rPr lang="en-GB" sz="2000" dirty="0" smtClean="0">
                <a:solidFill>
                  <a:schemeClr val="tx1"/>
                </a:solidFill>
              </a:rPr>
              <a:t>Deadline extension + social norm (% top/mid. managers indicating employees should join)</a:t>
            </a:r>
          </a:p>
        </p:txBody>
      </p:sp>
      <p:sp>
        <p:nvSpPr>
          <p:cNvPr id="15" name="Freeform 14"/>
          <p:cNvSpPr/>
          <p:nvPr/>
        </p:nvSpPr>
        <p:spPr>
          <a:xfrm>
            <a:off x="179512" y="3068960"/>
            <a:ext cx="3808041" cy="273630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10000"/>
                </a:lnTo>
                <a:lnTo>
                  <a:pt x="0" y="10000"/>
                </a:lnTo>
                <a:lnTo>
                  <a:pt x="0" y="0"/>
                </a:lnTo>
                <a:close/>
              </a:path>
            </a:pathLst>
          </a:custGeom>
          <a:solidFill>
            <a:schemeClr val="bg2">
              <a:alpha val="90000"/>
            </a:schemeClr>
          </a:solidFill>
          <a:ln>
            <a:noFill/>
          </a:ln>
          <a:effectLst/>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76200" tIns="75600" rIns="76200" bIns="76200" numCol="1" spcCol="1270" anchor="ctr" anchorCtr="0">
            <a:noAutofit/>
          </a:bodyPr>
          <a:lstStyle/>
          <a:p>
            <a:pPr algn="ctr"/>
            <a:r>
              <a:rPr lang="en-GB" sz="2800" b="1" dirty="0">
                <a:solidFill>
                  <a:schemeClr val="tx1"/>
                </a:solidFill>
              </a:rPr>
              <a:t>Can subtle non-monetary nudges be used to influence </a:t>
            </a:r>
            <a:r>
              <a:rPr lang="en-GB" sz="2800" b="1" dirty="0" err="1">
                <a:solidFill>
                  <a:schemeClr val="tx1"/>
                </a:solidFill>
              </a:rPr>
              <a:t>intrapreneurial</a:t>
            </a:r>
            <a:r>
              <a:rPr lang="en-GB" sz="2800" b="1" dirty="0">
                <a:solidFill>
                  <a:schemeClr val="tx1"/>
                </a:solidFill>
              </a:rPr>
              <a:t> behaviour in a large corporation?</a:t>
            </a:r>
          </a:p>
        </p:txBody>
      </p:sp>
      <p:sp>
        <p:nvSpPr>
          <p:cNvPr id="16" name="Freeform 15"/>
          <p:cNvSpPr/>
          <p:nvPr/>
        </p:nvSpPr>
        <p:spPr>
          <a:xfrm>
            <a:off x="179512" y="5949280"/>
            <a:ext cx="3808041" cy="792086"/>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10000"/>
                </a:lnTo>
                <a:lnTo>
                  <a:pt x="0" y="10000"/>
                </a:lnTo>
                <a:lnTo>
                  <a:pt x="0" y="0"/>
                </a:lnTo>
                <a:close/>
              </a:path>
            </a:pathLst>
          </a:custGeom>
          <a:solidFill>
            <a:schemeClr val="bg2">
              <a:alpha val="90000"/>
            </a:schemeClr>
          </a:solidFill>
          <a:ln>
            <a:noFill/>
          </a:ln>
          <a:effectLst/>
        </p:spPr>
        <p:style>
          <a:lnRef idx="2">
            <a:schemeClr val="lt1">
              <a:hueOff val="0"/>
              <a:satOff val="0"/>
              <a:lumOff val="0"/>
              <a:alphaOff val="0"/>
            </a:schemeClr>
          </a:lnRef>
          <a:fillRef idx="1">
            <a:schemeClr val="accent1">
              <a:tint val="80000"/>
              <a:hueOff val="0"/>
              <a:satOff val="0"/>
              <a:lumOff val="0"/>
              <a:alphaOff val="0"/>
            </a:schemeClr>
          </a:fillRef>
          <a:effectRef idx="0">
            <a:schemeClr val="accent1">
              <a:tint val="80000"/>
              <a:hueOff val="0"/>
              <a:satOff val="0"/>
              <a:lumOff val="0"/>
              <a:alphaOff val="0"/>
            </a:schemeClr>
          </a:effectRef>
          <a:fontRef idx="minor">
            <a:schemeClr val="lt1"/>
          </a:fontRef>
        </p:style>
        <p:txBody>
          <a:bodyPr spcFirstLastPara="0" vert="horz" wrap="square" lIns="76200" tIns="75600" rIns="76200" bIns="76200" numCol="1" spcCol="1270" anchor="ctr" anchorCtr="0">
            <a:noAutofit/>
          </a:bodyPr>
          <a:lstStyle/>
          <a:p>
            <a:pPr lvl="0" algn="ctr" defTabSz="889000">
              <a:lnSpc>
                <a:spcPct val="90000"/>
              </a:lnSpc>
              <a:spcBef>
                <a:spcPct val="0"/>
              </a:spcBef>
              <a:spcAft>
                <a:spcPct val="35000"/>
              </a:spcAft>
            </a:pPr>
            <a:r>
              <a:rPr lang="en-GB" sz="2000" dirty="0" err="1" smtClean="0">
                <a:solidFill>
                  <a:schemeClr val="tx1"/>
                </a:solidFill>
              </a:rPr>
              <a:t>Radboud</a:t>
            </a:r>
            <a:r>
              <a:rPr lang="en-GB" sz="2000" dirty="0" smtClean="0">
                <a:solidFill>
                  <a:schemeClr val="tx1"/>
                </a:solidFill>
              </a:rPr>
              <a:t> University Nijmegen and Utrecht University</a:t>
            </a:r>
            <a:endParaRPr lang="en-GB" sz="2000" kern="1200" dirty="0">
              <a:solidFill>
                <a:schemeClr val="tx1"/>
              </a:solidFill>
            </a:endParaRPr>
          </a:p>
        </p:txBody>
      </p:sp>
    </p:spTree>
    <p:extLst>
      <p:ext uri="{BB962C8B-B14F-4D97-AF65-F5344CB8AC3E}">
        <p14:creationId xmlns:p14="http://schemas.microsoft.com/office/powerpoint/2010/main" val="7569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228600" y="6248400"/>
            <a:ext cx="8610600" cy="457200"/>
            <a:chOff x="228600" y="6248400"/>
            <a:chExt cx="8610600" cy="457200"/>
          </a:xfrm>
        </p:grpSpPr>
        <p:pic>
          <p:nvPicPr>
            <p:cNvPr id="15" name="Picture 14" descr="NESTA_LOGO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249386" y="188640"/>
            <a:ext cx="8428936" cy="1200329"/>
          </a:xfrm>
          <a:prstGeom prst="rect">
            <a:avLst/>
          </a:prstGeom>
          <a:noFill/>
        </p:spPr>
        <p:txBody>
          <a:bodyPr wrap="square" rtlCol="0">
            <a:spAutoFit/>
          </a:bodyPr>
          <a:lstStyle/>
          <a:p>
            <a:r>
              <a:rPr lang="en-GB" sz="2400" dirty="0" smtClean="0">
                <a:solidFill>
                  <a:prstClr val="black"/>
                </a:solidFill>
              </a:rPr>
              <a:t>How </a:t>
            </a:r>
            <a:r>
              <a:rPr lang="en-GB" sz="2400" dirty="0">
                <a:solidFill>
                  <a:prstClr val="black"/>
                </a:solidFill>
              </a:rPr>
              <a:t>to get better at absorbing technology and ideas from elsewhere</a:t>
            </a:r>
            <a:r>
              <a:rPr lang="en-GB" sz="2400" dirty="0" smtClean="0">
                <a:solidFill>
                  <a:prstClr val="black"/>
                </a:solidFill>
              </a:rPr>
              <a:t>?</a:t>
            </a:r>
            <a:endParaRPr lang="en-GB" sz="2400" dirty="0">
              <a:solidFill>
                <a:prstClr val="black"/>
              </a:solidFill>
            </a:endParaRPr>
          </a:p>
          <a:p>
            <a:endParaRPr lang="en-GB" sz="2400" dirty="0" smtClean="0">
              <a:solidFill>
                <a:prstClr val="black"/>
              </a:solidFill>
            </a:endParaRPr>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4409" y="2708920"/>
            <a:ext cx="1434621" cy="956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392601" y="2864194"/>
            <a:ext cx="627671" cy="646331"/>
          </a:xfrm>
          <a:prstGeom prst="rect">
            <a:avLst/>
          </a:prstGeom>
          <a:noFill/>
        </p:spPr>
        <p:txBody>
          <a:bodyPr wrap="square" rtlCol="0">
            <a:spAutoFit/>
          </a:bodyPr>
          <a:lstStyle/>
          <a:p>
            <a:r>
              <a:rPr lang="en-GB" sz="3600" dirty="0" smtClean="0">
                <a:solidFill>
                  <a:prstClr val="black"/>
                </a:solidFill>
              </a:rPr>
              <a:t>?</a:t>
            </a:r>
            <a:endParaRPr lang="en-GB" sz="3600" dirty="0">
              <a:solidFill>
                <a:prstClr val="black"/>
              </a:solidFill>
            </a:endParaRPr>
          </a:p>
        </p:txBody>
      </p:sp>
      <p:sp>
        <p:nvSpPr>
          <p:cNvPr id="5" name="TextBox 4"/>
          <p:cNvSpPr txBox="1"/>
          <p:nvPr/>
        </p:nvSpPr>
        <p:spPr>
          <a:xfrm>
            <a:off x="1712081" y="2956526"/>
            <a:ext cx="2736304" cy="461665"/>
          </a:xfrm>
          <a:prstGeom prst="rect">
            <a:avLst/>
          </a:prstGeom>
          <a:noFill/>
        </p:spPr>
        <p:txBody>
          <a:bodyPr wrap="square" rtlCol="0">
            <a:spAutoFit/>
          </a:bodyPr>
          <a:lstStyle/>
          <a:p>
            <a:r>
              <a:rPr lang="en-GB" sz="2400" dirty="0" smtClean="0"/>
              <a:t>Can we learn from </a:t>
            </a:r>
            <a:endParaRPr lang="en-GB" sz="2400" dirty="0"/>
          </a:p>
        </p:txBody>
      </p:sp>
    </p:spTree>
    <p:extLst>
      <p:ext uri="{BB962C8B-B14F-4D97-AF65-F5344CB8AC3E}">
        <p14:creationId xmlns:p14="http://schemas.microsoft.com/office/powerpoint/2010/main" val="3951889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935" y="2204864"/>
            <a:ext cx="2654426" cy="375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nesta_china_4ppt_outputs.pdf"/>
          <p:cNvPicPr>
            <a:picLocks noChangeAspect="1"/>
          </p:cNvPicPr>
          <p:nvPr/>
        </p:nvPicPr>
        <p:blipFill>
          <a:blip r:embed="rId4"/>
          <a:stretch>
            <a:fillRect/>
          </a:stretch>
        </p:blipFill>
        <p:spPr>
          <a:xfrm>
            <a:off x="-612576" y="-243409"/>
            <a:ext cx="8347647" cy="5898871"/>
          </a:xfrm>
          <a:prstGeom prst="rect">
            <a:avLst/>
          </a:prstGeom>
        </p:spPr>
      </p:pic>
      <p:sp>
        <p:nvSpPr>
          <p:cNvPr id="2" name="TextBox 1"/>
          <p:cNvSpPr txBox="1"/>
          <p:nvPr/>
        </p:nvSpPr>
        <p:spPr>
          <a:xfrm>
            <a:off x="4211960" y="6393640"/>
            <a:ext cx="4752528" cy="261610"/>
          </a:xfrm>
          <a:prstGeom prst="rect">
            <a:avLst/>
          </a:prstGeom>
          <a:noFill/>
        </p:spPr>
        <p:txBody>
          <a:bodyPr wrap="square" rtlCol="0">
            <a:spAutoFit/>
          </a:bodyPr>
          <a:lstStyle/>
          <a:p>
            <a:pPr algn="r"/>
            <a:r>
              <a:rPr lang="en-GB" sz="1100" dirty="0"/>
              <a:t>http://www.nesta.org.uk/sites/default/files/chinas_absorptive_state_0.pdf</a:t>
            </a:r>
          </a:p>
        </p:txBody>
      </p:sp>
      <p:grpSp>
        <p:nvGrpSpPr>
          <p:cNvPr id="6" name="Group 5"/>
          <p:cNvGrpSpPr>
            <a:grpSpLocks/>
          </p:cNvGrpSpPr>
          <p:nvPr/>
        </p:nvGrpSpPr>
        <p:grpSpPr bwMode="auto">
          <a:xfrm>
            <a:off x="228600" y="6248400"/>
            <a:ext cx="8610600" cy="457200"/>
            <a:chOff x="228600" y="6248400"/>
            <a:chExt cx="8610600" cy="457200"/>
          </a:xfrm>
        </p:grpSpPr>
        <p:pic>
          <p:nvPicPr>
            <p:cNvPr id="8" name="Picture 7" descr="NESTA_LOGO_RGB.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0837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64" y="66113"/>
            <a:ext cx="8229600" cy="1143000"/>
          </a:xfrm>
        </p:spPr>
        <p:txBody>
          <a:bodyPr/>
          <a:lstStyle/>
          <a:p>
            <a:r>
              <a:rPr lang="en-GB" sz="2800" dirty="0" smtClean="0">
                <a:latin typeface="+mn-lt"/>
              </a:rPr>
              <a:t>Narrative 1: China is </a:t>
            </a:r>
            <a:r>
              <a:rPr lang="en-GB" sz="2800" dirty="0">
                <a:latin typeface="+mn-lt"/>
              </a:rPr>
              <a:t>a science and innovation superpower</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09113"/>
            <a:ext cx="4023368" cy="2316905"/>
          </a:xfrm>
        </p:spPr>
      </p:pic>
      <p:sp>
        <p:nvSpPr>
          <p:cNvPr id="5" name="Slide Number Placeholder 4"/>
          <p:cNvSpPr>
            <a:spLocks noGrp="1"/>
          </p:cNvSpPr>
          <p:nvPr>
            <p:ph type="sldNum" sz="quarter" idx="12"/>
          </p:nvPr>
        </p:nvSpPr>
        <p:spPr/>
        <p:txBody>
          <a:bodyPr/>
          <a:lstStyle/>
          <a:p>
            <a:pPr>
              <a:defRPr/>
            </a:pPr>
            <a:fld id="{C00B56EA-2521-4CD7-BBFE-7A0C5B263AED}" type="slidenum">
              <a:rPr lang="en-GB" smtClean="0">
                <a:solidFill>
                  <a:prstClr val="black">
                    <a:tint val="75000"/>
                  </a:prstClr>
                </a:solidFill>
              </a:rPr>
              <a:pPr>
                <a:defRPr/>
              </a:pPr>
              <a:t>28</a:t>
            </a:fld>
            <a:endParaRPr lang="en-GB">
              <a:solidFill>
                <a:prstClr val="black">
                  <a:tint val="75000"/>
                </a:prstClr>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526018"/>
            <a:ext cx="4023368" cy="243362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0568" y="1209113"/>
            <a:ext cx="4017196" cy="231690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0569" y="3526019"/>
            <a:ext cx="4017196" cy="2433628"/>
          </a:xfrm>
          <a:prstGeom prst="rect">
            <a:avLst/>
          </a:prstGeom>
        </p:spPr>
      </p:pic>
    </p:spTree>
    <p:extLst>
      <p:ext uri="{BB962C8B-B14F-4D97-AF65-F5344CB8AC3E}">
        <p14:creationId xmlns:p14="http://schemas.microsoft.com/office/powerpoint/2010/main" val="3891974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672" y="-100628"/>
            <a:ext cx="8229600" cy="1143000"/>
          </a:xfrm>
        </p:spPr>
        <p:txBody>
          <a:bodyPr/>
          <a:lstStyle/>
          <a:p>
            <a:r>
              <a:rPr lang="en-GB" sz="2800" dirty="0" smtClean="0">
                <a:latin typeface="+mn-lt"/>
              </a:rPr>
              <a:t>Narrative 2: China is a fast follower</a:t>
            </a:r>
            <a:endParaRPr lang="en-GB" sz="2800" dirty="0">
              <a:latin typeface="+mn-lt"/>
            </a:endParaRPr>
          </a:p>
        </p:txBody>
      </p:sp>
      <p:sp>
        <p:nvSpPr>
          <p:cNvPr id="5" name="Slide Number Placeholder 4"/>
          <p:cNvSpPr>
            <a:spLocks noGrp="1"/>
          </p:cNvSpPr>
          <p:nvPr>
            <p:ph type="sldNum" sz="quarter" idx="12"/>
          </p:nvPr>
        </p:nvSpPr>
        <p:spPr/>
        <p:txBody>
          <a:bodyPr/>
          <a:lstStyle/>
          <a:p>
            <a:pPr>
              <a:defRPr/>
            </a:pPr>
            <a:fld id="{C00B56EA-2521-4CD7-BBFE-7A0C5B263AED}" type="slidenum">
              <a:rPr lang="en-GB" smtClean="0">
                <a:solidFill>
                  <a:prstClr val="black">
                    <a:tint val="75000"/>
                  </a:prstClr>
                </a:solidFill>
              </a:rPr>
              <a:pPr>
                <a:defRPr/>
              </a:pPr>
              <a:t>29</a:t>
            </a:fld>
            <a:endParaRPr lang="en-GB">
              <a:solidFill>
                <a:prstClr val="black">
                  <a:tint val="75000"/>
                </a:prstClr>
              </a:solidFill>
            </a:endParaRPr>
          </a:p>
        </p:txBody>
      </p:sp>
      <p:pic>
        <p:nvPicPr>
          <p:cNvPr id="6" name="Picture 2" descr="http://yalepress.yale.edu/images/full13/978030015271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20270443">
            <a:off x="838527" y="1397507"/>
            <a:ext cx="2680379" cy="4071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3271393" y="1363314"/>
            <a:ext cx="5415407" cy="1534461"/>
          </a:xfrm>
          <a:prstGeom prst="wedgeRoundRectCallout">
            <a:avLst>
              <a:gd name="adj1" fmla="val -54421"/>
              <a:gd name="adj2" fmla="val 7457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GB" sz="2000" i="1" dirty="0">
                <a:solidFill>
                  <a:prstClr val="black"/>
                </a:solidFill>
              </a:rPr>
              <a:t>“Chinese technology companies shine by developing quickly enough to remain at the cusp of the global technology </a:t>
            </a:r>
            <a:r>
              <a:rPr lang="en-GB" sz="2000" i="1" dirty="0" smtClean="0">
                <a:solidFill>
                  <a:prstClr val="black"/>
                </a:solidFill>
              </a:rPr>
              <a:t>frontier, </a:t>
            </a:r>
            <a:r>
              <a:rPr lang="en-GB" sz="2000" i="1" dirty="0">
                <a:solidFill>
                  <a:prstClr val="black"/>
                </a:solidFill>
              </a:rPr>
              <a:t>without actually advancing the frontier itself”</a:t>
            </a:r>
          </a:p>
        </p:txBody>
      </p:sp>
    </p:spTree>
    <p:extLst>
      <p:ext uri="{BB962C8B-B14F-4D97-AF65-F5344CB8AC3E}">
        <p14:creationId xmlns:p14="http://schemas.microsoft.com/office/powerpoint/2010/main" val="1580746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228600" y="6248400"/>
            <a:ext cx="8610600" cy="457200"/>
            <a:chOff x="228600" y="6248400"/>
            <a:chExt cx="8610600" cy="457200"/>
          </a:xfrm>
        </p:grpSpPr>
        <p:pic>
          <p:nvPicPr>
            <p:cNvPr id="15" name="Picture 14" descr="NESTA_LOGO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t="9933" b="7848"/>
          <a:stretch>
            <a:fillRect/>
          </a:stretch>
        </p:blipFill>
        <p:spPr bwMode="auto">
          <a:xfrm>
            <a:off x="467543" y="188641"/>
            <a:ext cx="7882645" cy="6059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07704" y="6393640"/>
            <a:ext cx="6931496" cy="276999"/>
          </a:xfrm>
          <a:prstGeom prst="rect">
            <a:avLst/>
          </a:prstGeom>
          <a:noFill/>
        </p:spPr>
        <p:txBody>
          <a:bodyPr wrap="square" rtlCol="0">
            <a:spAutoFit/>
          </a:bodyPr>
          <a:lstStyle/>
          <a:p>
            <a:pPr algn="r"/>
            <a:r>
              <a:rPr lang="en-GB" sz="1200" dirty="0"/>
              <a:t>http://www.demos.co.uk/files/Brazil_NKE_web.pdf?1240939425</a:t>
            </a:r>
          </a:p>
        </p:txBody>
      </p:sp>
    </p:spTree>
    <p:extLst>
      <p:ext uri="{BB962C8B-B14F-4D97-AF65-F5344CB8AC3E}">
        <p14:creationId xmlns:p14="http://schemas.microsoft.com/office/powerpoint/2010/main" val="1532546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0"/>
            <a:ext cx="9855199" cy="6858001"/>
          </a:xfrm>
        </p:spPr>
      </p:pic>
      <p:sp>
        <p:nvSpPr>
          <p:cNvPr id="5" name="Slide Number Placeholder 4"/>
          <p:cNvSpPr>
            <a:spLocks noGrp="1"/>
          </p:cNvSpPr>
          <p:nvPr>
            <p:ph type="sldNum" sz="quarter" idx="12"/>
          </p:nvPr>
        </p:nvSpPr>
        <p:spPr/>
        <p:txBody>
          <a:bodyPr/>
          <a:lstStyle/>
          <a:p>
            <a:pPr>
              <a:defRPr/>
            </a:pPr>
            <a:fld id="{C00B56EA-2521-4CD7-BBFE-7A0C5B263AED}" type="slidenum">
              <a:rPr lang="en-GB" smtClean="0">
                <a:solidFill>
                  <a:prstClr val="black">
                    <a:tint val="75000"/>
                  </a:prstClr>
                </a:solidFill>
              </a:rPr>
              <a:pPr>
                <a:defRPr/>
              </a:pPr>
              <a:t>30</a:t>
            </a:fld>
            <a:endParaRPr lang="en-GB">
              <a:solidFill>
                <a:prstClr val="black">
                  <a:tint val="75000"/>
                </a:prstClr>
              </a:solidFill>
            </a:endParaRPr>
          </a:p>
        </p:txBody>
      </p:sp>
      <p:sp>
        <p:nvSpPr>
          <p:cNvPr id="7" name="TextBox 6"/>
          <p:cNvSpPr txBox="1"/>
          <p:nvPr/>
        </p:nvSpPr>
        <p:spPr>
          <a:xfrm>
            <a:off x="1" y="66020"/>
            <a:ext cx="8454325" cy="523220"/>
          </a:xfrm>
          <a:prstGeom prst="rect">
            <a:avLst/>
          </a:prstGeom>
          <a:noFill/>
        </p:spPr>
        <p:txBody>
          <a:bodyPr wrap="square" rtlCol="0">
            <a:spAutoFit/>
          </a:bodyPr>
          <a:lstStyle/>
          <a:p>
            <a:pPr defTabSz="457200"/>
            <a:r>
              <a:rPr lang="en-GB" sz="2800" b="1" dirty="0" smtClean="0">
                <a:solidFill>
                  <a:prstClr val="white"/>
                </a:solidFill>
              </a:rPr>
              <a:t>Narrative 3: China </a:t>
            </a:r>
            <a:r>
              <a:rPr lang="en-GB" sz="2800" b="1" dirty="0">
                <a:solidFill>
                  <a:prstClr val="white"/>
                </a:solidFill>
              </a:rPr>
              <a:t>is a giant with an Achilles’ heel</a:t>
            </a:r>
          </a:p>
        </p:txBody>
      </p:sp>
    </p:spTree>
    <p:extLst>
      <p:ext uri="{BB962C8B-B14F-4D97-AF65-F5344CB8AC3E}">
        <p14:creationId xmlns:p14="http://schemas.microsoft.com/office/powerpoint/2010/main" val="2266438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07" y="274638"/>
            <a:ext cx="8229600" cy="436562"/>
          </a:xfrm>
        </p:spPr>
        <p:txBody>
          <a:bodyPr/>
          <a:lstStyle/>
          <a:p>
            <a:r>
              <a:rPr lang="en-GB" sz="2800" dirty="0" smtClean="0">
                <a:latin typeface="+mn-lt"/>
              </a:rPr>
              <a:t>Narrative 4: China is </a:t>
            </a:r>
            <a:r>
              <a:rPr lang="en-GB" sz="2800" dirty="0">
                <a:latin typeface="+mn-lt"/>
              </a:rPr>
              <a:t>a techno–nationalist</a:t>
            </a:r>
          </a:p>
        </p:txBody>
      </p:sp>
      <p:sp>
        <p:nvSpPr>
          <p:cNvPr id="5" name="Slide Number Placeholder 4"/>
          <p:cNvSpPr>
            <a:spLocks noGrp="1"/>
          </p:cNvSpPr>
          <p:nvPr>
            <p:ph type="sldNum" sz="quarter" idx="12"/>
          </p:nvPr>
        </p:nvSpPr>
        <p:spPr/>
        <p:txBody>
          <a:bodyPr/>
          <a:lstStyle/>
          <a:p>
            <a:pPr>
              <a:defRPr/>
            </a:pPr>
            <a:fld id="{C00B56EA-2521-4CD7-BBFE-7A0C5B263AED}" type="slidenum">
              <a:rPr lang="en-GB" smtClean="0">
                <a:solidFill>
                  <a:prstClr val="black">
                    <a:tint val="75000"/>
                  </a:prstClr>
                </a:solidFill>
              </a:rPr>
              <a:pPr>
                <a:defRPr/>
              </a:pPr>
              <a:t>31</a:t>
            </a:fld>
            <a:endParaRPr lang="en-GB">
              <a:solidFill>
                <a:prstClr val="black">
                  <a:tint val="75000"/>
                </a:prst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674" y="2539935"/>
            <a:ext cx="4660326" cy="3204891"/>
          </a:xfrm>
          <a:prstGeom prst="rect">
            <a:avLst/>
          </a:prstGeom>
        </p:spPr>
      </p:pic>
      <p:sp>
        <p:nvSpPr>
          <p:cNvPr id="11" name="Rounded Rectangular Callout 10"/>
          <p:cNvSpPr/>
          <p:nvPr/>
        </p:nvSpPr>
        <p:spPr>
          <a:xfrm>
            <a:off x="147643" y="1348091"/>
            <a:ext cx="4125964" cy="1860058"/>
          </a:xfrm>
          <a:prstGeom prst="wedgeRoundRectCallout">
            <a:avLst>
              <a:gd name="adj1" fmla="val 97134"/>
              <a:gd name="adj2" fmla="val 7684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GB" sz="1600" i="1" dirty="0">
                <a:solidFill>
                  <a:prstClr val="black"/>
                </a:solidFill>
              </a:rPr>
              <a:t>“China wants to compress a 40–year learning </a:t>
            </a:r>
            <a:r>
              <a:rPr lang="en-GB" sz="1600" i="1" dirty="0" smtClean="0">
                <a:solidFill>
                  <a:prstClr val="black"/>
                </a:solidFill>
              </a:rPr>
              <a:t>process </a:t>
            </a:r>
            <a:r>
              <a:rPr lang="en-GB" sz="1600" i="1" dirty="0">
                <a:solidFill>
                  <a:prstClr val="black"/>
                </a:solidFill>
              </a:rPr>
              <a:t>into </a:t>
            </a:r>
            <a:r>
              <a:rPr lang="en-GB" sz="1600" i="1" dirty="0" smtClean="0">
                <a:solidFill>
                  <a:prstClr val="black"/>
                </a:solidFill>
              </a:rPr>
              <a:t>10 years…by </a:t>
            </a:r>
            <a:r>
              <a:rPr lang="en-GB" sz="1600" i="1" dirty="0">
                <a:solidFill>
                  <a:prstClr val="black"/>
                </a:solidFill>
              </a:rPr>
              <a:t>free </a:t>
            </a:r>
            <a:r>
              <a:rPr lang="en-GB" sz="1600" i="1" dirty="0" smtClean="0">
                <a:solidFill>
                  <a:prstClr val="black"/>
                </a:solidFill>
              </a:rPr>
              <a:t>riding </a:t>
            </a:r>
            <a:r>
              <a:rPr lang="en-GB" sz="1600" i="1" dirty="0">
                <a:solidFill>
                  <a:prstClr val="black"/>
                </a:solidFill>
              </a:rPr>
              <a:t>on foreign technologies. Examples include forced technology </a:t>
            </a:r>
            <a:r>
              <a:rPr lang="en-GB" sz="1600" i="1" dirty="0" smtClean="0">
                <a:solidFill>
                  <a:prstClr val="black"/>
                </a:solidFill>
              </a:rPr>
              <a:t>transfer and </a:t>
            </a:r>
            <a:r>
              <a:rPr lang="en-GB" sz="1600" i="1" dirty="0">
                <a:solidFill>
                  <a:prstClr val="black"/>
                </a:solidFill>
              </a:rPr>
              <a:t>IP </a:t>
            </a:r>
            <a:r>
              <a:rPr lang="en-GB" sz="1600" i="1" dirty="0" smtClean="0">
                <a:solidFill>
                  <a:prstClr val="black"/>
                </a:solidFill>
              </a:rPr>
              <a:t>theft.”</a:t>
            </a:r>
          </a:p>
          <a:p>
            <a:pPr defTabSz="457200"/>
            <a:r>
              <a:rPr lang="en-GB" sz="1600" dirty="0">
                <a:solidFill>
                  <a:prstClr val="black"/>
                </a:solidFill>
              </a:rPr>
              <a:t>Rob Atkinson, CEO of ITIF and </a:t>
            </a:r>
            <a:r>
              <a:rPr lang="en-GB" sz="1600" dirty="0" smtClean="0">
                <a:solidFill>
                  <a:prstClr val="black"/>
                </a:solidFill>
              </a:rPr>
              <a:t>co–chair </a:t>
            </a:r>
            <a:r>
              <a:rPr lang="en-GB" sz="1600" dirty="0">
                <a:solidFill>
                  <a:prstClr val="black"/>
                </a:solidFill>
              </a:rPr>
              <a:t>of the US–China academic innovation dialogue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08667"/>
            <a:ext cx="4138047" cy="2336159"/>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348959">
            <a:off x="1504757" y="4155523"/>
            <a:ext cx="1659707" cy="2214049"/>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629693">
            <a:off x="2974556" y="4128638"/>
            <a:ext cx="1850043" cy="2382042"/>
          </a:xfrm>
          <a:prstGeom prst="rect">
            <a:avLst/>
          </a:prstGeom>
        </p:spPr>
      </p:pic>
    </p:spTree>
    <p:extLst>
      <p:ext uri="{BB962C8B-B14F-4D97-AF65-F5344CB8AC3E}">
        <p14:creationId xmlns:p14="http://schemas.microsoft.com/office/powerpoint/2010/main" val="1971082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bilder.bild.de/fotos/imago59843066-jpg_33047751_mbqf-1371482213-30879620/Bild/2.bild.jpg"/>
          <p:cNvPicPr>
            <a:picLocks noChangeAspect="1" noChangeArrowheads="1"/>
          </p:cNvPicPr>
          <p:nvPr/>
        </p:nvPicPr>
        <p:blipFill rotWithShape="1">
          <a:blip r:embed="rId3">
            <a:extLst>
              <a:ext uri="{28A0092B-C50C-407E-A947-70E740481C1C}">
                <a14:useLocalDpi xmlns:a14="http://schemas.microsoft.com/office/drawing/2010/main" val="0"/>
              </a:ext>
            </a:extLst>
          </a:blip>
          <a:srcRect l="7837"/>
          <a:stretch/>
        </p:blipFill>
        <p:spPr bwMode="auto">
          <a:xfrm>
            <a:off x="0" y="0"/>
            <a:ext cx="9144000" cy="68650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6958" y="190005"/>
            <a:ext cx="8941982" cy="1384995"/>
          </a:xfrm>
          <a:prstGeom prst="rect">
            <a:avLst/>
          </a:prstGeom>
          <a:noFill/>
        </p:spPr>
        <p:txBody>
          <a:bodyPr wrap="square" rtlCol="0">
            <a:spAutoFit/>
          </a:bodyPr>
          <a:lstStyle/>
          <a:p>
            <a:pPr defTabSz="457200"/>
            <a:r>
              <a:rPr lang="en-GB" sz="2800" b="1" dirty="0">
                <a:solidFill>
                  <a:prstClr val="white"/>
                </a:solidFill>
              </a:rPr>
              <a:t>China is an absorptive state</a:t>
            </a:r>
            <a:r>
              <a:rPr lang="en-GB" sz="2800" dirty="0">
                <a:solidFill>
                  <a:prstClr val="white"/>
                </a:solidFill>
              </a:rPr>
              <a:t>, </a:t>
            </a:r>
            <a:r>
              <a:rPr lang="en-GB" sz="2800" b="1" dirty="0">
                <a:solidFill>
                  <a:prstClr val="white"/>
                </a:solidFill>
              </a:rPr>
              <a:t>increasingly adept at attracting and profiting from global knowledge and </a:t>
            </a:r>
            <a:r>
              <a:rPr lang="en-GB" sz="2800" b="1" dirty="0" smtClean="0">
                <a:solidFill>
                  <a:prstClr val="white"/>
                </a:solidFill>
              </a:rPr>
              <a:t>networks </a:t>
            </a:r>
            <a:endParaRPr lang="en-GB" sz="2800" dirty="0">
              <a:solidFill>
                <a:prstClr val="white"/>
              </a:solidFill>
            </a:endParaRPr>
          </a:p>
        </p:txBody>
      </p:sp>
      <p:sp>
        <p:nvSpPr>
          <p:cNvPr id="2" name="Slide Number Placeholder 1"/>
          <p:cNvSpPr>
            <a:spLocks noGrp="1"/>
          </p:cNvSpPr>
          <p:nvPr>
            <p:ph type="sldNum" sz="quarter" idx="12"/>
          </p:nvPr>
        </p:nvSpPr>
        <p:spPr/>
        <p:txBody>
          <a:bodyPr/>
          <a:lstStyle/>
          <a:p>
            <a:pPr>
              <a:defRPr/>
            </a:pPr>
            <a:fld id="{C00B56EA-2521-4CD7-BBFE-7A0C5B263AED}" type="slidenum">
              <a:rPr lang="en-GB" smtClean="0">
                <a:solidFill>
                  <a:prstClr val="black">
                    <a:tint val="75000"/>
                  </a:prstClr>
                </a:solidFill>
              </a:rPr>
              <a:pPr>
                <a:defRPr/>
              </a:pPr>
              <a:t>32</a:t>
            </a:fld>
            <a:endParaRPr lang="en-GB">
              <a:solidFill>
                <a:prstClr val="black">
                  <a:tint val="75000"/>
                </a:prstClr>
              </a:solidFill>
            </a:endParaRPr>
          </a:p>
        </p:txBody>
      </p:sp>
    </p:spTree>
    <p:extLst>
      <p:ext uri="{BB962C8B-B14F-4D97-AF65-F5344CB8AC3E}">
        <p14:creationId xmlns:p14="http://schemas.microsoft.com/office/powerpoint/2010/main" val="2407663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3728" y="3212976"/>
            <a:ext cx="2520280" cy="369332"/>
          </a:xfrm>
          <a:prstGeom prst="rect">
            <a:avLst/>
          </a:prstGeom>
          <a:noFill/>
        </p:spPr>
        <p:txBody>
          <a:bodyPr wrap="square" rtlCol="0">
            <a:spAutoFit/>
          </a:bodyPr>
          <a:lstStyle/>
          <a:p>
            <a:r>
              <a:rPr lang="en-GB" dirty="0" smtClean="0"/>
              <a:t>Policy and targets</a:t>
            </a:r>
            <a:endParaRPr lang="en-GB"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658" t="56149" r="16079" b="12824"/>
          <a:stretch/>
        </p:blipFill>
        <p:spPr bwMode="auto">
          <a:xfrm>
            <a:off x="383014" y="1592826"/>
            <a:ext cx="8521987" cy="2551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9552" y="1124744"/>
            <a:ext cx="5544616" cy="369332"/>
          </a:xfrm>
          <a:prstGeom prst="rect">
            <a:avLst/>
          </a:prstGeom>
          <a:noFill/>
        </p:spPr>
        <p:txBody>
          <a:bodyPr wrap="square" rtlCol="0">
            <a:spAutoFit/>
          </a:bodyPr>
          <a:lstStyle/>
          <a:p>
            <a:r>
              <a:rPr lang="en-GB" dirty="0" smtClean="0"/>
              <a:t>Concepts of indigenous innovation in Chinese policy:</a:t>
            </a:r>
            <a:endParaRPr lang="en-GB" dirty="0"/>
          </a:p>
        </p:txBody>
      </p:sp>
      <p:sp>
        <p:nvSpPr>
          <p:cNvPr id="6" name="TextBox 5"/>
          <p:cNvSpPr txBox="1"/>
          <p:nvPr/>
        </p:nvSpPr>
        <p:spPr>
          <a:xfrm>
            <a:off x="539552" y="4509120"/>
            <a:ext cx="8136904" cy="1200329"/>
          </a:xfrm>
          <a:prstGeom prst="rect">
            <a:avLst/>
          </a:prstGeom>
          <a:noFill/>
        </p:spPr>
        <p:txBody>
          <a:bodyPr wrap="square" rtlCol="0">
            <a:spAutoFit/>
          </a:bodyPr>
          <a:lstStyle/>
          <a:p>
            <a:r>
              <a:rPr lang="en-GB" b="1" dirty="0" smtClean="0"/>
              <a:t>Dropping </a:t>
            </a:r>
            <a:r>
              <a:rPr lang="en-GB" dirty="0" smtClean="0"/>
              <a:t>metrics that sought to diminish dependence on foreign technology and instead: </a:t>
            </a:r>
            <a:r>
              <a:rPr lang="en-GB" dirty="0"/>
              <a:t>and </a:t>
            </a:r>
            <a:r>
              <a:rPr lang="en-GB" i="1" dirty="0"/>
              <a:t>“bring in senior talent and advanced technology from overseas and encourage foreign enterprises to set up R&amp;D centres in China in order for China to learn advanced international management concepts and systems.”</a:t>
            </a:r>
          </a:p>
        </p:txBody>
      </p:sp>
      <p:sp>
        <p:nvSpPr>
          <p:cNvPr id="8" name="TextBox 7"/>
          <p:cNvSpPr txBox="1"/>
          <p:nvPr/>
        </p:nvSpPr>
        <p:spPr>
          <a:xfrm>
            <a:off x="179512" y="188640"/>
            <a:ext cx="8496944" cy="461665"/>
          </a:xfrm>
          <a:prstGeom prst="rect">
            <a:avLst/>
          </a:prstGeom>
          <a:noFill/>
        </p:spPr>
        <p:txBody>
          <a:bodyPr wrap="square" rtlCol="0">
            <a:spAutoFit/>
          </a:bodyPr>
          <a:lstStyle/>
          <a:p>
            <a:r>
              <a:rPr lang="en-GB" sz="2400" dirty="0" smtClean="0"/>
              <a:t>Absorption is a central feature of Chinese innovation policy</a:t>
            </a:r>
            <a:endParaRPr lang="en-GB" sz="2400" dirty="0"/>
          </a:p>
        </p:txBody>
      </p:sp>
    </p:spTree>
    <p:extLst>
      <p:ext uri="{BB962C8B-B14F-4D97-AF65-F5344CB8AC3E}">
        <p14:creationId xmlns:p14="http://schemas.microsoft.com/office/powerpoint/2010/main" val="221249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6958" y="190005"/>
            <a:ext cx="8941982" cy="830997"/>
          </a:xfrm>
          <a:prstGeom prst="rect">
            <a:avLst/>
          </a:prstGeom>
          <a:noFill/>
        </p:spPr>
        <p:txBody>
          <a:bodyPr wrap="square" rtlCol="0">
            <a:spAutoFit/>
          </a:bodyPr>
          <a:lstStyle/>
          <a:p>
            <a:pPr defTabSz="457200"/>
            <a:r>
              <a:rPr lang="en-GB" sz="2400" dirty="0" smtClean="0">
                <a:solidFill>
                  <a:prstClr val="black"/>
                </a:solidFill>
              </a:rPr>
              <a:t>And rapid ‘re-innovation’ is a key competency of firms and production networks</a:t>
            </a:r>
            <a:endParaRPr lang="en-GB" sz="2400" dirty="0">
              <a:solidFill>
                <a:prstClr val="black"/>
              </a:solidFill>
            </a:endParaRPr>
          </a:p>
        </p:txBody>
      </p:sp>
      <p:pic>
        <p:nvPicPr>
          <p:cNvPr id="9" name="Picture 6" descr="http://upload.wikimedia.org/wikipedia/fr/4/43/Logo_Xiaom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6552" y="5085184"/>
            <a:ext cx="2119744" cy="9060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456" y="3808849"/>
            <a:ext cx="2586381" cy="163669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56" y="2324142"/>
            <a:ext cx="2442365" cy="1419625"/>
          </a:xfrm>
          <a:prstGeom prst="rect">
            <a:avLst/>
          </a:prstGeom>
        </p:spPr>
      </p:pic>
      <p:sp>
        <p:nvSpPr>
          <p:cNvPr id="11" name="TextBox 10"/>
          <p:cNvSpPr txBox="1"/>
          <p:nvPr/>
        </p:nvSpPr>
        <p:spPr>
          <a:xfrm>
            <a:off x="587698" y="1857577"/>
            <a:ext cx="1984917" cy="461665"/>
          </a:xfrm>
          <a:prstGeom prst="rect">
            <a:avLst/>
          </a:prstGeom>
          <a:noFill/>
        </p:spPr>
        <p:txBody>
          <a:bodyPr wrap="square" rtlCol="0">
            <a:spAutoFit/>
          </a:bodyPr>
          <a:lstStyle/>
          <a:p>
            <a:pPr defTabSz="457200"/>
            <a:r>
              <a:rPr lang="en-GB" sz="2400" b="1" dirty="0" smtClean="0">
                <a:solidFill>
                  <a:prstClr val="black"/>
                </a:solidFill>
              </a:rPr>
              <a:t>Toyota </a:t>
            </a:r>
            <a:r>
              <a:rPr lang="en-GB" sz="2400" b="1" dirty="0" err="1" smtClean="0">
                <a:solidFill>
                  <a:prstClr val="black"/>
                </a:solidFill>
              </a:rPr>
              <a:t>Aygo</a:t>
            </a:r>
            <a:endParaRPr lang="en-GB" sz="2400" b="1" dirty="0">
              <a:solidFill>
                <a:prstClr val="black"/>
              </a:solidFill>
            </a:endParaRPr>
          </a:p>
        </p:txBody>
      </p:sp>
      <p:sp>
        <p:nvSpPr>
          <p:cNvPr id="12" name="TextBox 11"/>
          <p:cNvSpPr txBox="1"/>
          <p:nvPr/>
        </p:nvSpPr>
        <p:spPr>
          <a:xfrm>
            <a:off x="683568" y="3645024"/>
            <a:ext cx="1784196" cy="461665"/>
          </a:xfrm>
          <a:prstGeom prst="rect">
            <a:avLst/>
          </a:prstGeom>
          <a:noFill/>
        </p:spPr>
        <p:txBody>
          <a:bodyPr wrap="square" rtlCol="0">
            <a:spAutoFit/>
          </a:bodyPr>
          <a:lstStyle/>
          <a:p>
            <a:pPr defTabSz="457200"/>
            <a:r>
              <a:rPr lang="en-GB" sz="2400" b="1" dirty="0" smtClean="0">
                <a:solidFill>
                  <a:prstClr val="black"/>
                </a:solidFill>
              </a:rPr>
              <a:t>BYD F0</a:t>
            </a:r>
            <a:endParaRPr lang="en-GB" sz="2400" b="1" dirty="0">
              <a:solidFill>
                <a:prstClr val="black"/>
              </a:solidFill>
            </a:endParaRPr>
          </a:p>
        </p:txBody>
      </p:sp>
      <p:sp>
        <p:nvSpPr>
          <p:cNvPr id="2" name="Slide Number Placeholder 1"/>
          <p:cNvSpPr>
            <a:spLocks noGrp="1"/>
          </p:cNvSpPr>
          <p:nvPr>
            <p:ph type="sldNum" sz="quarter" idx="12"/>
          </p:nvPr>
        </p:nvSpPr>
        <p:spPr/>
        <p:txBody>
          <a:bodyPr/>
          <a:lstStyle/>
          <a:p>
            <a:pPr>
              <a:defRPr/>
            </a:pPr>
            <a:fld id="{C00B56EA-2521-4CD7-BBFE-7A0C5B263AED}" type="slidenum">
              <a:rPr lang="en-GB" smtClean="0">
                <a:solidFill>
                  <a:prstClr val="black">
                    <a:tint val="75000"/>
                  </a:prstClr>
                </a:solidFill>
              </a:rPr>
              <a:pPr>
                <a:defRPr/>
              </a:pPr>
              <a:t>34</a:t>
            </a:fld>
            <a:endParaRPr lang="en-GB">
              <a:solidFill>
                <a:prstClr val="black">
                  <a:tint val="75000"/>
                </a:prstClr>
              </a:solidFill>
            </a:endParaRPr>
          </a:p>
        </p:txBody>
      </p:sp>
      <p:sp>
        <p:nvSpPr>
          <p:cNvPr id="4" name="Rectangle 3"/>
          <p:cNvSpPr/>
          <p:nvPr/>
        </p:nvSpPr>
        <p:spPr>
          <a:xfrm>
            <a:off x="4788023" y="2012647"/>
            <a:ext cx="3960441" cy="1200329"/>
          </a:xfrm>
          <a:prstGeom prst="rect">
            <a:avLst/>
          </a:prstGeom>
        </p:spPr>
        <p:txBody>
          <a:bodyPr wrap="square">
            <a:spAutoFit/>
          </a:bodyPr>
          <a:lstStyle/>
          <a:p>
            <a:r>
              <a:rPr lang="en-GB" i="1" dirty="0" smtClean="0"/>
              <a:t>“China </a:t>
            </a:r>
            <a:r>
              <a:rPr lang="en-GB" i="1" dirty="0"/>
              <a:t>is a great place to be empirical and learn by doing. </a:t>
            </a:r>
            <a:r>
              <a:rPr lang="en-GB" i="1" dirty="0" smtClean="0"/>
              <a:t>There </a:t>
            </a:r>
            <a:r>
              <a:rPr lang="en-GB" i="1" dirty="0"/>
              <a:t>is a boiling cauldron of people just trying stuff</a:t>
            </a:r>
            <a:r>
              <a:rPr lang="en-GB" i="1" dirty="0" smtClean="0"/>
              <a:t>.”</a:t>
            </a:r>
          </a:p>
          <a:p>
            <a:r>
              <a:rPr lang="en-GB" dirty="0"/>
              <a:t>Steve Cook, Strategy Advisor at BP</a:t>
            </a:r>
          </a:p>
        </p:txBody>
      </p:sp>
      <p:sp>
        <p:nvSpPr>
          <p:cNvPr id="5" name="TextBox 4"/>
          <p:cNvSpPr txBox="1"/>
          <p:nvPr/>
        </p:nvSpPr>
        <p:spPr>
          <a:xfrm>
            <a:off x="611560" y="1259468"/>
            <a:ext cx="2867269" cy="369332"/>
          </a:xfrm>
          <a:prstGeom prst="rect">
            <a:avLst/>
          </a:prstGeom>
          <a:noFill/>
        </p:spPr>
        <p:txBody>
          <a:bodyPr wrap="square" rtlCol="0">
            <a:spAutoFit/>
          </a:bodyPr>
          <a:lstStyle/>
          <a:p>
            <a:r>
              <a:rPr lang="en-GB" dirty="0" smtClean="0"/>
              <a:t>After ‘</a:t>
            </a:r>
            <a:r>
              <a:rPr lang="en-GB" dirty="0" err="1" smtClean="0"/>
              <a:t>Shanzhai</a:t>
            </a:r>
            <a:r>
              <a:rPr lang="en-GB" dirty="0" smtClean="0"/>
              <a:t>’…</a:t>
            </a:r>
            <a:endParaRPr lang="en-GB" dirty="0"/>
          </a:p>
        </p:txBody>
      </p:sp>
      <p:sp>
        <p:nvSpPr>
          <p:cNvPr id="6" name="TextBox 5"/>
          <p:cNvSpPr txBox="1"/>
          <p:nvPr/>
        </p:nvSpPr>
        <p:spPr>
          <a:xfrm>
            <a:off x="4788023" y="1342509"/>
            <a:ext cx="3600401" cy="646331"/>
          </a:xfrm>
          <a:prstGeom prst="rect">
            <a:avLst/>
          </a:prstGeom>
          <a:noFill/>
        </p:spPr>
        <p:txBody>
          <a:bodyPr wrap="square" rtlCol="0">
            <a:spAutoFit/>
          </a:bodyPr>
          <a:lstStyle/>
          <a:p>
            <a:r>
              <a:rPr lang="en-GB" dirty="0" smtClean="0"/>
              <a:t>More than copying -finding new ways to add value:</a:t>
            </a:r>
            <a:endParaRPr lang="en-GB" dirty="0"/>
          </a:p>
        </p:txBody>
      </p:sp>
      <p:sp>
        <p:nvSpPr>
          <p:cNvPr id="8" name="AutoShape 2" descr="Image result for tencen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3475226"/>
            <a:ext cx="1516335" cy="1135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8901" y="3319692"/>
            <a:ext cx="1860585" cy="1687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74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409" r="6593"/>
          <a:stretch/>
        </p:blipFill>
        <p:spPr bwMode="auto">
          <a:xfrm>
            <a:off x="-36771" y="0"/>
            <a:ext cx="924944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6771" y="-27384"/>
            <a:ext cx="9249439" cy="830997"/>
          </a:xfrm>
          <a:prstGeom prst="rect">
            <a:avLst/>
          </a:prstGeom>
          <a:solidFill>
            <a:schemeClr val="bg1">
              <a:alpha val="61000"/>
            </a:schemeClr>
          </a:solidFill>
        </p:spPr>
        <p:txBody>
          <a:bodyPr wrap="square" rtlCol="0">
            <a:spAutoFit/>
          </a:bodyPr>
          <a:lstStyle/>
          <a:p>
            <a:pPr defTabSz="457200"/>
            <a:r>
              <a:rPr lang="en-GB" sz="2400" dirty="0">
                <a:solidFill>
                  <a:prstClr val="black"/>
                </a:solidFill>
              </a:rPr>
              <a:t>Combined with an increasingly ‘laser-like focus’ on international </a:t>
            </a:r>
            <a:r>
              <a:rPr lang="en-GB" sz="2400" dirty="0" smtClean="0">
                <a:solidFill>
                  <a:prstClr val="black"/>
                </a:solidFill>
              </a:rPr>
              <a:t>collaborations, could it remain a future source of competitive advantage?</a:t>
            </a:r>
            <a:endParaRPr lang="en-GB" sz="2400" dirty="0">
              <a:solidFill>
                <a:prstClr val="black"/>
              </a:solidFill>
            </a:endParaRPr>
          </a:p>
        </p:txBody>
      </p:sp>
      <p:sp>
        <p:nvSpPr>
          <p:cNvPr id="4" name="Rectangular Callout 3"/>
          <p:cNvSpPr/>
          <p:nvPr/>
        </p:nvSpPr>
        <p:spPr>
          <a:xfrm>
            <a:off x="1130374" y="4076700"/>
            <a:ext cx="7727876" cy="1638300"/>
          </a:xfrm>
          <a:prstGeom prst="wedgeRectCallout">
            <a:avLst>
              <a:gd name="adj1" fmla="val -6508"/>
              <a:gd name="adj2" fmla="val -758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GB" sz="2400" i="1" dirty="0" smtClean="0">
                <a:solidFill>
                  <a:prstClr val="black"/>
                </a:solidFill>
              </a:rPr>
              <a:t>“As </a:t>
            </a:r>
            <a:r>
              <a:rPr lang="en-GB" sz="2400" i="1" dirty="0">
                <a:solidFill>
                  <a:prstClr val="black"/>
                </a:solidFill>
              </a:rPr>
              <a:t>the global competition </a:t>
            </a:r>
            <a:r>
              <a:rPr lang="en-GB" sz="2400" i="1" dirty="0" smtClean="0">
                <a:solidFill>
                  <a:prstClr val="black"/>
                </a:solidFill>
              </a:rPr>
              <a:t>…is </a:t>
            </a:r>
            <a:r>
              <a:rPr lang="en-GB" sz="2400" i="1" dirty="0">
                <a:solidFill>
                  <a:prstClr val="black"/>
                </a:solidFill>
              </a:rPr>
              <a:t>heating up, we should unswervingly go down the path of innovation </a:t>
            </a:r>
            <a:r>
              <a:rPr lang="en-GB" sz="2400" i="1" dirty="0" smtClean="0">
                <a:solidFill>
                  <a:prstClr val="black"/>
                </a:solidFill>
              </a:rPr>
              <a:t>with </a:t>
            </a:r>
            <a:r>
              <a:rPr lang="en-GB" sz="2400" i="1" dirty="0">
                <a:solidFill>
                  <a:prstClr val="black"/>
                </a:solidFill>
              </a:rPr>
              <a:t>Chinese characteristics”</a:t>
            </a:r>
          </a:p>
          <a:p>
            <a:pPr defTabSz="457200"/>
            <a:r>
              <a:rPr lang="en-GB" sz="2400" dirty="0">
                <a:solidFill>
                  <a:prstClr val="black"/>
                </a:solidFill>
              </a:rPr>
              <a:t>President Xi </a:t>
            </a:r>
            <a:r>
              <a:rPr lang="en-GB" sz="2400" dirty="0" err="1">
                <a:solidFill>
                  <a:prstClr val="black"/>
                </a:solidFill>
              </a:rPr>
              <a:t>Jinping</a:t>
            </a:r>
            <a:r>
              <a:rPr lang="en-GB" sz="2400" dirty="0">
                <a:solidFill>
                  <a:prstClr val="black"/>
                </a:solidFill>
              </a:rPr>
              <a:t>, 5 March 2013</a:t>
            </a:r>
          </a:p>
        </p:txBody>
      </p:sp>
      <p:sp>
        <p:nvSpPr>
          <p:cNvPr id="2" name="Slide Number Placeholder 1"/>
          <p:cNvSpPr>
            <a:spLocks noGrp="1"/>
          </p:cNvSpPr>
          <p:nvPr>
            <p:ph type="sldNum" sz="quarter" idx="12"/>
          </p:nvPr>
        </p:nvSpPr>
        <p:spPr/>
        <p:txBody>
          <a:bodyPr/>
          <a:lstStyle/>
          <a:p>
            <a:pPr>
              <a:defRPr/>
            </a:pPr>
            <a:fld id="{C00B56EA-2521-4CD7-BBFE-7A0C5B263AED}" type="slidenum">
              <a:rPr lang="en-GB" smtClean="0">
                <a:solidFill>
                  <a:prstClr val="black">
                    <a:tint val="75000"/>
                  </a:prstClr>
                </a:solidFill>
              </a:rPr>
              <a:pPr>
                <a:defRPr/>
              </a:pPr>
              <a:t>35</a:t>
            </a:fld>
            <a:endParaRPr lang="en-GB">
              <a:solidFill>
                <a:prstClr val="black">
                  <a:tint val="75000"/>
                </a:prstClr>
              </a:solidFill>
            </a:endParaRPr>
          </a:p>
        </p:txBody>
      </p:sp>
    </p:spTree>
    <p:extLst>
      <p:ext uri="{BB962C8B-B14F-4D97-AF65-F5344CB8AC3E}">
        <p14:creationId xmlns:p14="http://schemas.microsoft.com/office/powerpoint/2010/main" val="349160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184" y="2292580"/>
            <a:ext cx="2160240" cy="162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87972" y="2132856"/>
            <a:ext cx="4284028" cy="3444020"/>
          </a:xfrm>
          <a:prstGeom prst="rect">
            <a:avLst/>
          </a:prstGeom>
        </p:spPr>
        <p:txBody>
          <a:bodyPr wrap="square">
            <a:spAutoFit/>
          </a:bodyPr>
          <a:lstStyle/>
          <a:p>
            <a:pPr>
              <a:lnSpc>
                <a:spcPct val="110000"/>
              </a:lnSpc>
            </a:pPr>
            <a:r>
              <a:rPr lang="en-GB" dirty="0">
                <a:cs typeface="Gill Sans"/>
              </a:rPr>
              <a:t>Around 45% of the UK’s scientific publications have an international co-author, and this share is growing rapidly.  </a:t>
            </a:r>
            <a:endParaRPr lang="en-GB" dirty="0" smtClean="0">
              <a:cs typeface="Gill Sans"/>
            </a:endParaRPr>
          </a:p>
          <a:p>
            <a:pPr>
              <a:lnSpc>
                <a:spcPct val="110000"/>
              </a:lnSpc>
            </a:pPr>
            <a:endParaRPr lang="en-GB" dirty="0">
              <a:cs typeface="Gill Sans"/>
            </a:endParaRPr>
          </a:p>
          <a:p>
            <a:pPr>
              <a:lnSpc>
                <a:spcPct val="110000"/>
              </a:lnSpc>
            </a:pPr>
            <a:r>
              <a:rPr lang="en-GB" dirty="0">
                <a:cs typeface="Gill Sans"/>
              </a:rPr>
              <a:t>An exceptionally high proportion of UK business R&amp;D is funded from </a:t>
            </a:r>
            <a:r>
              <a:rPr lang="en-GB" dirty="0" smtClean="0">
                <a:cs typeface="Gill Sans"/>
              </a:rPr>
              <a:t>abroad</a:t>
            </a:r>
          </a:p>
          <a:p>
            <a:pPr>
              <a:lnSpc>
                <a:spcPct val="110000"/>
              </a:lnSpc>
            </a:pPr>
            <a:endParaRPr lang="en-GB" dirty="0">
              <a:cs typeface="Gill Sans"/>
            </a:endParaRPr>
          </a:p>
          <a:p>
            <a:pPr>
              <a:lnSpc>
                <a:spcPct val="110000"/>
              </a:lnSpc>
            </a:pPr>
            <a:r>
              <a:rPr lang="en-GB" dirty="0">
                <a:cs typeface="Gill Sans"/>
              </a:rPr>
              <a:t>UK innovative firms are far more likely to be active in foreign markets than their counterparts in France, Italy </a:t>
            </a:r>
          </a:p>
          <a:p>
            <a:pPr>
              <a:lnSpc>
                <a:spcPct val="110000"/>
              </a:lnSpc>
            </a:pPr>
            <a:r>
              <a:rPr lang="en-GB" dirty="0">
                <a:cs typeface="Gill Sans"/>
              </a:rPr>
              <a:t>or Sweden</a:t>
            </a:r>
            <a:endParaRPr lang="en-GB" dirty="0"/>
          </a:p>
        </p:txBody>
      </p:sp>
      <p:sp>
        <p:nvSpPr>
          <p:cNvPr id="5" name="TextBox 4"/>
          <p:cNvSpPr txBox="1"/>
          <p:nvPr/>
        </p:nvSpPr>
        <p:spPr>
          <a:xfrm>
            <a:off x="179512" y="116632"/>
            <a:ext cx="8802409" cy="830997"/>
          </a:xfrm>
          <a:prstGeom prst="rect">
            <a:avLst/>
          </a:prstGeom>
          <a:noFill/>
        </p:spPr>
        <p:txBody>
          <a:bodyPr wrap="square" rtlCol="0">
            <a:spAutoFit/>
          </a:bodyPr>
          <a:lstStyle/>
          <a:p>
            <a:r>
              <a:rPr lang="en-GB" sz="2400" dirty="0" smtClean="0"/>
              <a:t>Absorption is also critical for advanced economies – but early days for policies supporting international innovation collaborations</a:t>
            </a:r>
            <a:endParaRPr lang="en-GB" sz="2400" dirty="0"/>
          </a:p>
        </p:txBody>
      </p:sp>
      <p:sp>
        <p:nvSpPr>
          <p:cNvPr id="6" name="TextBox 5"/>
          <p:cNvSpPr txBox="1"/>
          <p:nvPr/>
        </p:nvSpPr>
        <p:spPr>
          <a:xfrm>
            <a:off x="305351" y="1270501"/>
            <a:ext cx="4266649" cy="646331"/>
          </a:xfrm>
          <a:prstGeom prst="rect">
            <a:avLst/>
          </a:prstGeom>
          <a:solidFill>
            <a:schemeClr val="accent1"/>
          </a:solidFill>
        </p:spPr>
        <p:txBody>
          <a:bodyPr wrap="square" rtlCol="0">
            <a:spAutoFit/>
          </a:bodyPr>
          <a:lstStyle/>
          <a:p>
            <a:r>
              <a:rPr lang="en-GB" dirty="0" smtClean="0">
                <a:solidFill>
                  <a:schemeClr val="bg1"/>
                </a:solidFill>
              </a:rPr>
              <a:t>UK already a petri-dish for global  research and innovation…</a:t>
            </a:r>
            <a:endParaRPr lang="en-GB" dirty="0">
              <a:solidFill>
                <a:schemeClr val="bg1"/>
              </a:solidFill>
            </a:endParaRPr>
          </a:p>
        </p:txBody>
      </p:sp>
      <p:sp>
        <p:nvSpPr>
          <p:cNvPr id="8" name="TextBox 7"/>
          <p:cNvSpPr txBox="1"/>
          <p:nvPr/>
        </p:nvSpPr>
        <p:spPr>
          <a:xfrm>
            <a:off x="5076056" y="980728"/>
            <a:ext cx="3672408" cy="1200329"/>
          </a:xfrm>
          <a:prstGeom prst="rect">
            <a:avLst/>
          </a:prstGeom>
          <a:solidFill>
            <a:schemeClr val="accent1"/>
          </a:solidFill>
        </p:spPr>
        <p:txBody>
          <a:bodyPr wrap="square" rtlCol="0">
            <a:spAutoFit/>
          </a:bodyPr>
          <a:lstStyle/>
          <a:p>
            <a:r>
              <a:rPr lang="en-GB" dirty="0" smtClean="0">
                <a:solidFill>
                  <a:schemeClr val="bg1"/>
                </a:solidFill>
              </a:rPr>
              <a:t>But very early in understanding the most effective approaches to supporting international innovation collaborations</a:t>
            </a:r>
            <a:endParaRPr lang="en-GB" dirty="0">
              <a:solidFill>
                <a:schemeClr val="bg1"/>
              </a:solidFill>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59" y="4714380"/>
            <a:ext cx="2168574" cy="1432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3912760"/>
            <a:ext cx="243840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424" y="3912760"/>
            <a:ext cx="2016820" cy="772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0633" y="2494735"/>
            <a:ext cx="1827127" cy="121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0312" y="4890367"/>
            <a:ext cx="1739148" cy="1080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0440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386" y="188640"/>
            <a:ext cx="8427070" cy="830997"/>
          </a:xfrm>
          <a:prstGeom prst="rect">
            <a:avLst/>
          </a:prstGeom>
          <a:noFill/>
        </p:spPr>
        <p:txBody>
          <a:bodyPr wrap="square" rtlCol="0">
            <a:spAutoFit/>
          </a:bodyPr>
          <a:lstStyle/>
          <a:p>
            <a:r>
              <a:rPr lang="en-GB" sz="2400" dirty="0" smtClean="0"/>
              <a:t>How </a:t>
            </a:r>
            <a:r>
              <a:rPr lang="en-GB" sz="2400" dirty="0" smtClean="0"/>
              <a:t>to foster a greater mission-oriented focus for innovation support efforts?</a:t>
            </a:r>
            <a:endParaRPr lang="en-GB" sz="2400" dirty="0"/>
          </a:p>
        </p:txBody>
      </p:sp>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19226" b="24645"/>
          <a:stretch/>
        </p:blipFill>
        <p:spPr bwMode="auto">
          <a:xfrm>
            <a:off x="4475710" y="2417591"/>
            <a:ext cx="2112514" cy="1185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771800" y="2444695"/>
            <a:ext cx="1944881" cy="1200329"/>
          </a:xfrm>
          <a:prstGeom prst="rect">
            <a:avLst/>
          </a:prstGeom>
          <a:noFill/>
        </p:spPr>
        <p:txBody>
          <a:bodyPr wrap="square" rtlCol="0">
            <a:spAutoFit/>
          </a:bodyPr>
          <a:lstStyle/>
          <a:p>
            <a:r>
              <a:rPr lang="en-GB" dirty="0" smtClean="0"/>
              <a:t>Putting the  </a:t>
            </a:r>
          </a:p>
          <a:p>
            <a:r>
              <a:rPr lang="en-GB" i="1" dirty="0" smtClean="0"/>
              <a:t>public</a:t>
            </a:r>
            <a:r>
              <a:rPr lang="en-GB" dirty="0" smtClean="0"/>
              <a:t> back into public policies </a:t>
            </a:r>
          </a:p>
          <a:p>
            <a:r>
              <a:rPr lang="en-GB" dirty="0" smtClean="0"/>
              <a:t>for innovation</a:t>
            </a:r>
            <a:endParaRPr lang="en-GB" dirty="0"/>
          </a:p>
        </p:txBody>
      </p:sp>
    </p:spTree>
    <p:extLst>
      <p:ext uri="{BB962C8B-B14F-4D97-AF65-F5344CB8AC3E}">
        <p14:creationId xmlns:p14="http://schemas.microsoft.com/office/powerpoint/2010/main" val="1839259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386" y="188640"/>
            <a:ext cx="8427070" cy="1200329"/>
          </a:xfrm>
          <a:prstGeom prst="rect">
            <a:avLst/>
          </a:prstGeom>
          <a:noFill/>
        </p:spPr>
        <p:txBody>
          <a:bodyPr wrap="square" rtlCol="0">
            <a:spAutoFit/>
          </a:bodyPr>
          <a:lstStyle/>
          <a:p>
            <a:r>
              <a:rPr lang="en-GB" sz="2400" dirty="0" smtClean="0"/>
              <a:t>The best way to gain p</a:t>
            </a:r>
            <a:r>
              <a:rPr lang="en-GB" sz="2400" dirty="0" smtClean="0"/>
              <a:t>ublic support for investment in innovation is to focus on the potential outcomes: the difference it will make to people’s health, energy, education and agriculture…  </a:t>
            </a:r>
            <a:endParaRPr lang="en-GB" sz="2400" dirty="0"/>
          </a:p>
        </p:txBody>
      </p:sp>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4163" t="12223" r="35237" b="11390"/>
          <a:stretch/>
        </p:blipFill>
        <p:spPr bwMode="auto">
          <a:xfrm>
            <a:off x="1133352" y="1705000"/>
            <a:ext cx="3026679" cy="4247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211960" y="6335742"/>
            <a:ext cx="4752528" cy="261610"/>
          </a:xfrm>
          <a:prstGeom prst="rect">
            <a:avLst/>
          </a:prstGeom>
          <a:noFill/>
        </p:spPr>
        <p:txBody>
          <a:bodyPr wrap="square" rtlCol="0">
            <a:spAutoFit/>
          </a:bodyPr>
          <a:lstStyle/>
          <a:p>
            <a:pPr algn="r"/>
            <a:r>
              <a:rPr lang="en-GB" sz="1100" dirty="0"/>
              <a:t>http://www.nesta.org.uk/publications/speaking-innovation-population</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060848"/>
            <a:ext cx="3241039" cy="3241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5077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386" y="188640"/>
            <a:ext cx="8571086" cy="830997"/>
          </a:xfrm>
          <a:prstGeom prst="rect">
            <a:avLst/>
          </a:prstGeom>
          <a:noFill/>
        </p:spPr>
        <p:txBody>
          <a:bodyPr wrap="square" rtlCol="0">
            <a:spAutoFit/>
          </a:bodyPr>
          <a:lstStyle/>
          <a:p>
            <a:r>
              <a:rPr lang="en-GB" sz="2400" dirty="0" smtClean="0"/>
              <a:t>New technology platforms are enabling a new generation of inclusive innovation policies:</a:t>
            </a:r>
            <a:endParaRPr lang="en-GB" sz="2400" dirty="0"/>
          </a:p>
        </p:txBody>
      </p:sp>
      <p:sp>
        <p:nvSpPr>
          <p:cNvPr id="3" name="TextBox 2"/>
          <p:cNvSpPr txBox="1"/>
          <p:nvPr/>
        </p:nvSpPr>
        <p:spPr>
          <a:xfrm>
            <a:off x="3203848" y="6237312"/>
            <a:ext cx="5760640" cy="430887"/>
          </a:xfrm>
          <a:prstGeom prst="rect">
            <a:avLst/>
          </a:prstGeom>
          <a:noFill/>
        </p:spPr>
        <p:txBody>
          <a:bodyPr wrap="square" rtlCol="0">
            <a:spAutoFit/>
          </a:bodyPr>
          <a:lstStyle/>
          <a:p>
            <a:pPr algn="r"/>
            <a:r>
              <a:rPr lang="en-GB" sz="1100" dirty="0">
                <a:hlinkClick r:id="rId3"/>
              </a:rPr>
              <a:t>https://</a:t>
            </a:r>
            <a:r>
              <a:rPr lang="en-GB" sz="1100" dirty="0" smtClean="0">
                <a:hlinkClick r:id="rId3"/>
              </a:rPr>
              <a:t>www.nesta.org.uk/sites/default/files/innovations_in_inclusive_innovation.pdf</a:t>
            </a:r>
            <a:endParaRPr lang="en-GB" sz="1100" dirty="0" smtClean="0"/>
          </a:p>
          <a:p>
            <a:pPr algn="r"/>
            <a:r>
              <a:rPr lang="en-GB" sz="1100" dirty="0">
                <a:hlinkClick r:id="rId4"/>
              </a:rPr>
              <a:t>http://</a:t>
            </a:r>
            <a:r>
              <a:rPr lang="en-GB" sz="1100" dirty="0" smtClean="0">
                <a:hlinkClick r:id="rId4"/>
              </a:rPr>
              <a:t>www.nesta.org.uk/project/crowdfunding</a:t>
            </a:r>
            <a:r>
              <a:rPr lang="en-GB" sz="1100" dirty="0" smtClean="0"/>
              <a:t> </a:t>
            </a:r>
            <a:endParaRPr lang="en-GB" sz="1100" dirty="0"/>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93" y="1556792"/>
            <a:ext cx="3938046" cy="4094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9400" y="1774726"/>
            <a:ext cx="1512168" cy="2130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98793" y="1196752"/>
            <a:ext cx="2461039" cy="369332"/>
          </a:xfrm>
          <a:prstGeom prst="rect">
            <a:avLst/>
          </a:prstGeom>
          <a:noFill/>
        </p:spPr>
        <p:txBody>
          <a:bodyPr wrap="square" rtlCol="0">
            <a:spAutoFit/>
          </a:bodyPr>
          <a:lstStyle/>
          <a:p>
            <a:r>
              <a:rPr lang="en-GB" dirty="0" smtClean="0"/>
              <a:t>From crowdfunding..</a:t>
            </a:r>
            <a:endParaRPr lang="en-GB" dirty="0"/>
          </a:p>
        </p:txBody>
      </p:sp>
      <p:sp>
        <p:nvSpPr>
          <p:cNvPr id="8" name="TextBox 7"/>
          <p:cNvSpPr txBox="1"/>
          <p:nvPr/>
        </p:nvSpPr>
        <p:spPr>
          <a:xfrm>
            <a:off x="4856661" y="1259468"/>
            <a:ext cx="2461039" cy="369332"/>
          </a:xfrm>
          <a:prstGeom prst="rect">
            <a:avLst/>
          </a:prstGeom>
          <a:noFill/>
        </p:spPr>
        <p:txBody>
          <a:bodyPr wrap="square" rtlCol="0">
            <a:spAutoFit/>
          </a:bodyPr>
          <a:lstStyle/>
          <a:p>
            <a:r>
              <a:rPr lang="en-GB" dirty="0" smtClean="0"/>
              <a:t>To MOOCs</a:t>
            </a:r>
            <a:endParaRPr lang="en-GB" dirty="0"/>
          </a:p>
        </p:txBody>
      </p:sp>
      <p:sp>
        <p:nvSpPr>
          <p:cNvPr id="9" name="TextBox 8"/>
          <p:cNvSpPr txBox="1"/>
          <p:nvPr/>
        </p:nvSpPr>
        <p:spPr>
          <a:xfrm>
            <a:off x="5066265" y="4077072"/>
            <a:ext cx="2461039" cy="369332"/>
          </a:xfrm>
          <a:prstGeom prst="rect">
            <a:avLst/>
          </a:prstGeom>
          <a:noFill/>
        </p:spPr>
        <p:txBody>
          <a:bodyPr wrap="square" rtlCol="0">
            <a:spAutoFit/>
          </a:bodyPr>
          <a:lstStyle/>
          <a:p>
            <a:r>
              <a:rPr lang="en-GB" dirty="0" smtClean="0"/>
              <a:t>Or makerspaces</a:t>
            </a:r>
            <a:endParaRPr lang="en-GB" dirty="0"/>
          </a:p>
        </p:txBody>
      </p:sp>
      <p:pic>
        <p:nvPicPr>
          <p:cNvPr id="8198" name="Picture 6" descr="http://www.makeraustria.at/wp-content/uploads/2013/12/FabLab-Logo-on-whit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8608" y="4613663"/>
            <a:ext cx="3113792" cy="1037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682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27384"/>
            <a:ext cx="9324528" cy="7056784"/>
            <a:chOff x="0" y="-27384"/>
            <a:chExt cx="9144000" cy="682250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262620"/>
              <a:ext cx="3048000" cy="2286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48000" cy="2286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168" y="2223120"/>
              <a:ext cx="3048000" cy="2286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1924"/>
              <a:ext cx="3048000" cy="2286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262620"/>
              <a:ext cx="3048000" cy="2286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4168" y="-27384"/>
              <a:ext cx="3048000" cy="22860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4509120"/>
              <a:ext cx="3048000" cy="22860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8000" y="4509120"/>
              <a:ext cx="3048000" cy="22860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0" y="4509120"/>
              <a:ext cx="3048000" cy="2286000"/>
            </a:xfrm>
            <a:prstGeom prst="rect">
              <a:avLst/>
            </a:prstGeom>
          </p:spPr>
        </p:pic>
      </p:grpSp>
      <p:sp>
        <p:nvSpPr>
          <p:cNvPr id="4" name="Title 1"/>
          <p:cNvSpPr txBox="1">
            <a:spLocks/>
          </p:cNvSpPr>
          <p:nvPr/>
        </p:nvSpPr>
        <p:spPr>
          <a:xfrm>
            <a:off x="257175" y="279400"/>
            <a:ext cx="7772400" cy="782638"/>
          </a:xfrm>
          <a:prstGeom prst="rect">
            <a:avLst/>
          </a:prstGeom>
        </p:spPr>
        <p:txBody>
          <a:bodyPr lIns="91430" tIns="45716" rIns="91430" bIns="45716"/>
          <a:lstStyle/>
          <a:p>
            <a:pPr>
              <a:defRPr/>
            </a:pPr>
            <a:endParaRPr lang="en-GB" sz="2800" kern="0" dirty="0">
              <a:solidFill>
                <a:prstClr val="black"/>
              </a:solidFill>
              <a:latin typeface="+mn-lt"/>
              <a:cs typeface="Arial" charset="0"/>
              <a:sym typeface="Georgia" pitchFamily="18" charset="0"/>
            </a:endParaRPr>
          </a:p>
        </p:txBody>
      </p:sp>
      <p:sp>
        <p:nvSpPr>
          <p:cNvPr id="15" name="Rectangle 14"/>
          <p:cNvSpPr/>
          <p:nvPr/>
        </p:nvSpPr>
        <p:spPr>
          <a:xfrm>
            <a:off x="4832465" y="4631101"/>
            <a:ext cx="4248472" cy="1077218"/>
          </a:xfrm>
          <a:prstGeom prst="rect">
            <a:avLst/>
          </a:prstGeom>
          <a:solidFill>
            <a:schemeClr val="tx1">
              <a:lumMod val="75000"/>
              <a:lumOff val="25000"/>
              <a:alpha val="82000"/>
            </a:schemeClr>
          </a:solidFill>
        </p:spPr>
        <p:txBody>
          <a:bodyPr wrap="square">
            <a:spAutoFit/>
          </a:bodyPr>
          <a:lstStyle/>
          <a:p>
            <a:r>
              <a:rPr lang="en-GB" sz="2800" b="1" dirty="0">
                <a:solidFill>
                  <a:schemeClr val="bg1"/>
                </a:solidFill>
                <a:latin typeface="+mn-lt"/>
              </a:rPr>
              <a:t>Investments </a:t>
            </a:r>
            <a:r>
              <a:rPr lang="en-GB" sz="2800" b="1" dirty="0" smtClean="0">
                <a:solidFill>
                  <a:schemeClr val="bg1"/>
                </a:solidFill>
                <a:latin typeface="+mn-lt"/>
              </a:rPr>
              <a:t>- </a:t>
            </a:r>
            <a:r>
              <a:rPr lang="en-GB" b="1" dirty="0" smtClean="0">
                <a:solidFill>
                  <a:schemeClr val="bg1"/>
                </a:solidFill>
                <a:latin typeface="+mn-lt"/>
              </a:rPr>
              <a:t>i</a:t>
            </a:r>
            <a:r>
              <a:rPr lang="en-GB" dirty="0" smtClean="0">
                <a:solidFill>
                  <a:schemeClr val="bg1"/>
                </a:solidFill>
                <a:latin typeface="+mn-lt"/>
              </a:rPr>
              <a:t>n </a:t>
            </a:r>
            <a:r>
              <a:rPr lang="en-GB" dirty="0">
                <a:solidFill>
                  <a:schemeClr val="bg1"/>
                </a:solidFill>
                <a:latin typeface="+mn-lt"/>
              </a:rPr>
              <a:t>early stage companies, social enterprises and </a:t>
            </a:r>
            <a:r>
              <a:rPr lang="en-GB" dirty="0" smtClean="0">
                <a:solidFill>
                  <a:schemeClr val="bg1"/>
                </a:solidFill>
                <a:latin typeface="+mn-lt"/>
              </a:rPr>
              <a:t>venture intermediaries</a:t>
            </a:r>
            <a:endParaRPr lang="en-GB" dirty="0">
              <a:solidFill>
                <a:schemeClr val="bg1"/>
              </a:solidFill>
              <a:latin typeface="+mn-lt"/>
            </a:endParaRPr>
          </a:p>
        </p:txBody>
      </p:sp>
      <p:sp>
        <p:nvSpPr>
          <p:cNvPr id="16" name="Rectangle 15"/>
          <p:cNvSpPr/>
          <p:nvPr/>
        </p:nvSpPr>
        <p:spPr>
          <a:xfrm>
            <a:off x="285451" y="2383371"/>
            <a:ext cx="4248472" cy="1077218"/>
          </a:xfrm>
          <a:prstGeom prst="rect">
            <a:avLst/>
          </a:prstGeom>
          <a:solidFill>
            <a:schemeClr val="tx1">
              <a:lumMod val="75000"/>
              <a:lumOff val="25000"/>
              <a:alpha val="85000"/>
            </a:schemeClr>
          </a:solidFill>
        </p:spPr>
        <p:txBody>
          <a:bodyPr wrap="square">
            <a:spAutoFit/>
          </a:bodyPr>
          <a:lstStyle/>
          <a:p>
            <a:r>
              <a:rPr lang="en-GB" sz="2800" b="1" dirty="0" smtClean="0">
                <a:solidFill>
                  <a:schemeClr val="bg1"/>
                </a:solidFill>
                <a:latin typeface="+mn-lt"/>
              </a:rPr>
              <a:t>Research &amp; Analysis - </a:t>
            </a:r>
            <a:r>
              <a:rPr lang="en-GB" dirty="0" smtClean="0">
                <a:solidFill>
                  <a:schemeClr val="bg1"/>
                </a:solidFill>
                <a:latin typeface="+mn-lt"/>
              </a:rPr>
              <a:t>understanding how </a:t>
            </a:r>
            <a:r>
              <a:rPr lang="en-GB" dirty="0">
                <a:solidFill>
                  <a:schemeClr val="bg1"/>
                </a:solidFill>
                <a:latin typeface="+mn-lt"/>
              </a:rPr>
              <a:t>innovation happens </a:t>
            </a:r>
            <a:r>
              <a:rPr lang="en-GB" dirty="0" smtClean="0">
                <a:solidFill>
                  <a:schemeClr val="bg1"/>
                </a:solidFill>
                <a:latin typeface="+mn-lt"/>
              </a:rPr>
              <a:t> and how to support it</a:t>
            </a:r>
          </a:p>
        </p:txBody>
      </p:sp>
      <p:sp>
        <p:nvSpPr>
          <p:cNvPr id="17" name="Rectangle 16"/>
          <p:cNvSpPr/>
          <p:nvPr/>
        </p:nvSpPr>
        <p:spPr>
          <a:xfrm>
            <a:off x="301011" y="4598586"/>
            <a:ext cx="4208406" cy="1077218"/>
          </a:xfrm>
          <a:prstGeom prst="rect">
            <a:avLst/>
          </a:prstGeom>
          <a:solidFill>
            <a:schemeClr val="tx1">
              <a:lumMod val="75000"/>
              <a:lumOff val="25000"/>
              <a:alpha val="83000"/>
            </a:schemeClr>
          </a:solidFill>
        </p:spPr>
        <p:txBody>
          <a:bodyPr wrap="square">
            <a:spAutoFit/>
          </a:bodyPr>
          <a:lstStyle/>
          <a:p>
            <a:r>
              <a:rPr lang="en-GB" sz="2800" b="1" dirty="0" smtClean="0">
                <a:solidFill>
                  <a:schemeClr val="bg1"/>
                </a:solidFill>
                <a:latin typeface="+mn-lt"/>
              </a:rPr>
              <a:t>Innovation Skills – </a:t>
            </a:r>
            <a:r>
              <a:rPr lang="en-GB" dirty="0" smtClean="0">
                <a:solidFill>
                  <a:schemeClr val="bg1"/>
                </a:solidFill>
                <a:latin typeface="+mn-lt"/>
              </a:rPr>
              <a:t>supporting abilities to innovate via tools, training, networks</a:t>
            </a:r>
            <a:endParaRPr lang="en-GB" dirty="0">
              <a:solidFill>
                <a:schemeClr val="bg1"/>
              </a:solidFill>
              <a:latin typeface="+mn-lt"/>
            </a:endParaRPr>
          </a:p>
        </p:txBody>
      </p:sp>
      <p:sp>
        <p:nvSpPr>
          <p:cNvPr id="18" name="Rectangle 17"/>
          <p:cNvSpPr/>
          <p:nvPr/>
        </p:nvSpPr>
        <p:spPr>
          <a:xfrm>
            <a:off x="4832464" y="2383371"/>
            <a:ext cx="4208406" cy="1077218"/>
          </a:xfrm>
          <a:prstGeom prst="rect">
            <a:avLst/>
          </a:prstGeom>
          <a:solidFill>
            <a:schemeClr val="tx1">
              <a:lumMod val="75000"/>
              <a:lumOff val="25000"/>
              <a:alpha val="82000"/>
            </a:schemeClr>
          </a:solidFill>
        </p:spPr>
        <p:txBody>
          <a:bodyPr wrap="square">
            <a:spAutoFit/>
          </a:bodyPr>
          <a:lstStyle/>
          <a:p>
            <a:r>
              <a:rPr lang="en-GB" sz="2800" b="1" dirty="0" smtClean="0">
                <a:solidFill>
                  <a:schemeClr val="bg1"/>
                </a:solidFill>
                <a:latin typeface="+mn-lt"/>
              </a:rPr>
              <a:t>Innovation Lab - </a:t>
            </a:r>
            <a:r>
              <a:rPr lang="en-GB" dirty="0" smtClean="0">
                <a:solidFill>
                  <a:schemeClr val="bg1"/>
                </a:solidFill>
                <a:latin typeface="+mn-lt"/>
              </a:rPr>
              <a:t>supporting </a:t>
            </a:r>
            <a:r>
              <a:rPr lang="en-GB" dirty="0">
                <a:solidFill>
                  <a:schemeClr val="bg1"/>
                </a:solidFill>
                <a:latin typeface="+mn-lt"/>
              </a:rPr>
              <a:t>innovation in governments, local authorities and </a:t>
            </a:r>
            <a:r>
              <a:rPr lang="en-GB" dirty="0" smtClean="0">
                <a:solidFill>
                  <a:schemeClr val="bg1"/>
                </a:solidFill>
                <a:latin typeface="+mn-lt"/>
              </a:rPr>
              <a:t>civil society</a:t>
            </a:r>
            <a:endParaRPr lang="en-GB" dirty="0">
              <a:solidFill>
                <a:schemeClr val="bg1"/>
              </a:solidFill>
              <a:latin typeface="+mn-lt"/>
            </a:endParaRPr>
          </a:p>
        </p:txBody>
      </p:sp>
      <p:sp>
        <p:nvSpPr>
          <p:cNvPr id="8" name="Rectangle 7"/>
          <p:cNvSpPr/>
          <p:nvPr/>
        </p:nvSpPr>
        <p:spPr>
          <a:xfrm>
            <a:off x="0" y="-27384"/>
            <a:ext cx="9324528" cy="91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 descr="C:\Users\kbound\AppData\Local\Microsoft\Windows\Temporary Internet Files\Content.Outlook\E07PTCXY\NESTA_LOGO_RGB (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4397" y="103642"/>
            <a:ext cx="2855435" cy="66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529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386" y="188640"/>
            <a:ext cx="8571086" cy="830997"/>
          </a:xfrm>
          <a:prstGeom prst="rect">
            <a:avLst/>
          </a:prstGeom>
          <a:noFill/>
        </p:spPr>
        <p:txBody>
          <a:bodyPr wrap="square" rtlCol="0">
            <a:spAutoFit/>
          </a:bodyPr>
          <a:lstStyle/>
          <a:p>
            <a:r>
              <a:rPr lang="en-GB" sz="2400" dirty="0"/>
              <a:t>In search of  a next generation of innovation policies – we revived one from 300 years ago!</a:t>
            </a:r>
            <a:endParaRPr lang="en-GB" sz="2400" dirty="0"/>
          </a:p>
        </p:txBody>
      </p:sp>
      <p:sp>
        <p:nvSpPr>
          <p:cNvPr id="3" name="TextBox 2"/>
          <p:cNvSpPr txBox="1"/>
          <p:nvPr/>
        </p:nvSpPr>
        <p:spPr>
          <a:xfrm>
            <a:off x="3203848" y="6237312"/>
            <a:ext cx="5760640" cy="261610"/>
          </a:xfrm>
          <a:prstGeom prst="rect">
            <a:avLst/>
          </a:prstGeom>
          <a:noFill/>
        </p:spPr>
        <p:txBody>
          <a:bodyPr wrap="square" rtlCol="0">
            <a:spAutoFit/>
          </a:bodyPr>
          <a:lstStyle/>
          <a:p>
            <a:pPr algn="r"/>
            <a:r>
              <a:rPr lang="en-GB" sz="1100" dirty="0"/>
              <a:t>https://www.nesta.org.uk/sites/default/files/innovations_in_inclusive_innovation.pdf</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71" y="1091952"/>
            <a:ext cx="4762500"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503" y="1091952"/>
            <a:ext cx="4029035" cy="1384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773503" y="2780928"/>
            <a:ext cx="4029035" cy="2585323"/>
          </a:xfrm>
          <a:prstGeom prst="rect">
            <a:avLst/>
          </a:prstGeom>
          <a:noFill/>
        </p:spPr>
        <p:txBody>
          <a:bodyPr wrap="square" rtlCol="0">
            <a:spAutoFit/>
          </a:bodyPr>
          <a:lstStyle/>
          <a:p>
            <a:r>
              <a:rPr lang="en-GB" dirty="0" smtClean="0"/>
              <a:t>An inducement prize to solve one of the greatest challenges of our time…</a:t>
            </a:r>
          </a:p>
          <a:p>
            <a:endParaRPr lang="en-GB" dirty="0"/>
          </a:p>
          <a:p>
            <a:r>
              <a:rPr lang="en-GB" dirty="0" smtClean="0"/>
              <a:t>Open to all</a:t>
            </a:r>
            <a:endParaRPr lang="en-GB" dirty="0"/>
          </a:p>
          <a:p>
            <a:r>
              <a:rPr lang="en-GB" dirty="0" smtClean="0"/>
              <a:t>Reward achievement, not effort</a:t>
            </a:r>
          </a:p>
          <a:p>
            <a:r>
              <a:rPr lang="en-GB" dirty="0" smtClean="0"/>
              <a:t>Crowd in investment</a:t>
            </a:r>
          </a:p>
          <a:p>
            <a:r>
              <a:rPr lang="en-GB" dirty="0" smtClean="0"/>
              <a:t>Raise awareness of critical challenge</a:t>
            </a:r>
          </a:p>
          <a:p>
            <a:endParaRPr lang="en-GB" dirty="0"/>
          </a:p>
          <a:p>
            <a:r>
              <a:rPr lang="en-GB" dirty="0" smtClean="0"/>
              <a:t>By the public, for the public</a:t>
            </a:r>
            <a:endParaRPr lang="en-GB" dirty="0"/>
          </a:p>
        </p:txBody>
      </p:sp>
    </p:spTree>
    <p:extLst>
      <p:ext uri="{BB962C8B-B14F-4D97-AF65-F5344CB8AC3E}">
        <p14:creationId xmlns:p14="http://schemas.microsoft.com/office/powerpoint/2010/main" val="3458092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19" t="5077" r="1558" b="2966"/>
          <a:stretch/>
        </p:blipFill>
        <p:spPr>
          <a:xfrm>
            <a:off x="437401" y="569802"/>
            <a:ext cx="8269201" cy="5568375"/>
          </a:xfrm>
          <a:prstGeom prst="rect">
            <a:avLst/>
          </a:prstGeom>
        </p:spPr>
      </p:pic>
      <p:sp>
        <p:nvSpPr>
          <p:cNvPr id="4" name="TextBox 3"/>
          <p:cNvSpPr txBox="1"/>
          <p:nvPr/>
        </p:nvSpPr>
        <p:spPr>
          <a:xfrm>
            <a:off x="440736" y="161183"/>
            <a:ext cx="6048672" cy="369332"/>
          </a:xfrm>
          <a:prstGeom prst="rect">
            <a:avLst/>
          </a:prstGeom>
          <a:noFill/>
        </p:spPr>
        <p:txBody>
          <a:bodyPr wrap="square" rtlCol="0">
            <a:spAutoFit/>
          </a:bodyPr>
          <a:lstStyle/>
          <a:p>
            <a:r>
              <a:rPr lang="en-GB" b="1" dirty="0" smtClean="0">
                <a:solidFill>
                  <a:srgbClr val="7030A0"/>
                </a:solidFill>
                <a:latin typeface="Arial" panose="020B0604020202020204" pitchFamily="34" charset="0"/>
                <a:cs typeface="Arial" panose="020B0604020202020204" pitchFamily="34" charset="0"/>
              </a:rPr>
              <a:t>LONGITUDE PRIZE</a:t>
            </a:r>
            <a:r>
              <a:rPr lang="en-GB" dirty="0" smtClean="0">
                <a:solidFill>
                  <a:srgbClr val="7030A0"/>
                </a:solidFill>
                <a:latin typeface="Arial" panose="020B0604020202020204" pitchFamily="34" charset="0"/>
                <a:cs typeface="Arial" panose="020B0604020202020204" pitchFamily="34" charset="0"/>
              </a:rPr>
              <a:t>: Challenge Selection Process </a:t>
            </a:r>
            <a:endParaRPr lang="en-GB" dirty="0">
              <a:solidFill>
                <a:srgbClr val="7030A0"/>
              </a:solidFill>
              <a:latin typeface="Arial" panose="020B0604020202020204" pitchFamily="34" charset="0"/>
              <a:cs typeface="Arial" panose="020B0604020202020204" pitchFamily="34" charset="0"/>
            </a:endParaRPr>
          </a:p>
        </p:txBody>
      </p:sp>
      <p:sp>
        <p:nvSpPr>
          <p:cNvPr id="3" name="TextBox 2"/>
          <p:cNvSpPr txBox="1"/>
          <p:nvPr/>
        </p:nvSpPr>
        <p:spPr>
          <a:xfrm>
            <a:off x="7524328" y="4077071"/>
            <a:ext cx="1440160" cy="646331"/>
          </a:xfrm>
          <a:prstGeom prst="rect">
            <a:avLst/>
          </a:prstGeom>
          <a:solidFill>
            <a:schemeClr val="accent1"/>
          </a:solidFill>
        </p:spPr>
        <p:txBody>
          <a:bodyPr wrap="square" rtlCol="0">
            <a:spAutoFit/>
          </a:bodyPr>
          <a:lstStyle/>
          <a:p>
            <a:r>
              <a:rPr lang="en-GB" dirty="0" smtClean="0"/>
              <a:t>150,000 public votes</a:t>
            </a:r>
            <a:endParaRPr lang="en-GB" dirty="0"/>
          </a:p>
        </p:txBody>
      </p:sp>
    </p:spTree>
    <p:extLst>
      <p:ext uri="{BB962C8B-B14F-4D97-AF65-F5344CB8AC3E}">
        <p14:creationId xmlns:p14="http://schemas.microsoft.com/office/powerpoint/2010/main" val="2273251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198" r="3221" b="10938"/>
          <a:stretch/>
        </p:blipFill>
        <p:spPr bwMode="auto">
          <a:xfrm>
            <a:off x="15974" y="1052736"/>
            <a:ext cx="9089908" cy="4111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9640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912" y="188640"/>
            <a:ext cx="5040560" cy="5940088"/>
          </a:xfrm>
          <a:prstGeom prst="rect">
            <a:avLst/>
          </a:prstGeom>
          <a:noFill/>
        </p:spPr>
        <p:txBody>
          <a:bodyPr wrap="square" rtlCol="0">
            <a:spAutoFit/>
          </a:bodyPr>
          <a:lstStyle/>
          <a:p>
            <a:r>
              <a:rPr lang="en-GB" sz="2000" dirty="0" smtClean="0"/>
              <a:t>Deal with uncertainty through cost-effective experimentation - and  don’t go it alone! (IGL)</a:t>
            </a:r>
          </a:p>
          <a:p>
            <a:r>
              <a:rPr lang="en-GB" sz="2000" dirty="0" smtClean="0"/>
              <a:t>If making evidence, ensure it is </a:t>
            </a:r>
            <a:r>
              <a:rPr lang="en-GB" sz="2000" i="1" dirty="0" smtClean="0"/>
              <a:t>useful, </a:t>
            </a:r>
            <a:r>
              <a:rPr lang="en-GB" sz="2000" dirty="0" smtClean="0"/>
              <a:t>explore new data sources to monitor progress, and empower implementation agencies with the right skills, knowledge and networks</a:t>
            </a:r>
            <a:endParaRPr lang="en-GB" sz="2000" i="1" dirty="0" smtClean="0"/>
          </a:p>
          <a:p>
            <a:endParaRPr lang="en-GB" sz="2000" dirty="0" smtClean="0"/>
          </a:p>
          <a:p>
            <a:endParaRPr lang="en-GB" sz="2000" dirty="0" smtClean="0"/>
          </a:p>
          <a:p>
            <a:r>
              <a:rPr lang="en-GB" sz="2000" dirty="0" smtClean="0"/>
              <a:t>Look in surprising places for examples of how to actively absorb ideas from elsewhere – and engage in greatly needed knowledge building on  effective international support for innovation collaboration  (</a:t>
            </a:r>
            <a:r>
              <a:rPr lang="en-GB" sz="2000" dirty="0" err="1" smtClean="0"/>
              <a:t>eg</a:t>
            </a:r>
            <a:r>
              <a:rPr lang="en-GB" sz="2000" dirty="0" smtClean="0"/>
              <a:t>  Newton Fund?)</a:t>
            </a:r>
          </a:p>
          <a:p>
            <a:endParaRPr lang="en-GB" sz="2000" dirty="0"/>
          </a:p>
          <a:p>
            <a:r>
              <a:rPr lang="en-GB" sz="2000" dirty="0" smtClean="0"/>
              <a:t>Put the </a:t>
            </a:r>
            <a:r>
              <a:rPr lang="en-GB" sz="2000" i="1" dirty="0" smtClean="0"/>
              <a:t>public</a:t>
            </a:r>
            <a:r>
              <a:rPr lang="en-GB" sz="2000" dirty="0" smtClean="0"/>
              <a:t> </a:t>
            </a:r>
            <a:r>
              <a:rPr lang="en-GB" sz="2000" dirty="0"/>
              <a:t>back into public policies </a:t>
            </a:r>
          </a:p>
          <a:p>
            <a:r>
              <a:rPr lang="en-GB" sz="2000" dirty="0"/>
              <a:t>for </a:t>
            </a:r>
            <a:r>
              <a:rPr lang="en-GB" sz="2000" dirty="0" smtClean="0"/>
              <a:t>innovation and foster a new generation of inclusive innovation policies (process as well as outcome) to get more value from fewer inputs for more people</a:t>
            </a:r>
          </a:p>
        </p:txBody>
      </p:sp>
      <p:sp>
        <p:nvSpPr>
          <p:cNvPr id="5" name="Isosceles Triangle 4"/>
          <p:cNvSpPr/>
          <p:nvPr/>
        </p:nvSpPr>
        <p:spPr>
          <a:xfrm>
            <a:off x="817097" y="285611"/>
            <a:ext cx="1656184" cy="16809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810062" y="1013596"/>
            <a:ext cx="1800200" cy="369332"/>
          </a:xfrm>
          <a:prstGeom prst="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dirty="0" smtClean="0"/>
              <a:t>Experimentation</a:t>
            </a:r>
            <a:endParaRPr lang="en-GB" dirty="0"/>
          </a:p>
        </p:txBody>
      </p:sp>
      <p:sp>
        <p:nvSpPr>
          <p:cNvPr id="7" name="TextBox 6"/>
          <p:cNvSpPr txBox="1"/>
          <p:nvPr/>
        </p:nvSpPr>
        <p:spPr>
          <a:xfrm>
            <a:off x="1043608" y="188640"/>
            <a:ext cx="1172529"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Evidence</a:t>
            </a:r>
            <a:endParaRPr lang="en-GB" dirty="0"/>
          </a:p>
        </p:txBody>
      </p:sp>
      <p:sp>
        <p:nvSpPr>
          <p:cNvPr id="8" name="TextBox 7"/>
          <p:cNvSpPr txBox="1"/>
          <p:nvPr/>
        </p:nvSpPr>
        <p:spPr>
          <a:xfrm>
            <a:off x="251520" y="1763524"/>
            <a:ext cx="773891"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Data</a:t>
            </a:r>
            <a:endParaRPr lang="en-GB" dirty="0"/>
          </a:p>
        </p:txBody>
      </p:sp>
      <p:sp>
        <p:nvSpPr>
          <p:cNvPr id="9" name="TextBox 8"/>
          <p:cNvSpPr txBox="1"/>
          <p:nvPr/>
        </p:nvSpPr>
        <p:spPr>
          <a:xfrm>
            <a:off x="2051720" y="1763524"/>
            <a:ext cx="1296144"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Judgement</a:t>
            </a:r>
            <a:endParaRPr lang="en-GB" dirty="0"/>
          </a:p>
        </p:txBody>
      </p:sp>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9381" y="2789440"/>
            <a:ext cx="1434621" cy="956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2360153" y="2944716"/>
            <a:ext cx="627671" cy="646331"/>
          </a:xfrm>
          <a:prstGeom prst="rect">
            <a:avLst/>
          </a:prstGeom>
          <a:noFill/>
        </p:spPr>
        <p:txBody>
          <a:bodyPr wrap="square" rtlCol="0">
            <a:spAutoFit/>
          </a:bodyPr>
          <a:lstStyle/>
          <a:p>
            <a:r>
              <a:rPr lang="en-GB" sz="3600" dirty="0" smtClean="0"/>
              <a:t>?</a:t>
            </a:r>
            <a:endParaRPr lang="en-GB" sz="3600" dirty="0"/>
          </a:p>
        </p:txBody>
      </p:sp>
      <p:pic>
        <p:nvPicPr>
          <p:cNvPr id="12"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19226" b="24645"/>
          <a:stretch/>
        </p:blipFill>
        <p:spPr bwMode="auto">
          <a:xfrm>
            <a:off x="659286" y="4547522"/>
            <a:ext cx="2112514" cy="1185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706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kbound\AppData\Local\Microsoft\Windows\Temporary Internet Files\Content.Outlook\M58KVWYT\nesta-all-projects (4).jpg"/>
          <p:cNvPicPr>
            <a:picLocks noChangeAspect="1" noChangeArrowheads="1"/>
          </p:cNvPicPr>
          <p:nvPr/>
        </p:nvPicPr>
        <p:blipFill rotWithShape="1">
          <a:blip r:embed="rId2">
            <a:extLst>
              <a:ext uri="{28A0092B-C50C-407E-A947-70E740481C1C}">
                <a14:useLocalDpi xmlns:a14="http://schemas.microsoft.com/office/drawing/2010/main" val="0"/>
              </a:ext>
            </a:extLst>
          </a:blip>
          <a:srcRect l="2468" t="-29" b="-1"/>
          <a:stretch/>
        </p:blipFill>
        <p:spPr bwMode="auto">
          <a:xfrm>
            <a:off x="0" y="0"/>
            <a:ext cx="9980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kbound\AppData\Local\Temp\Rar$DI36.240\NESTA_LOGO_CMYK_Whit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877" y="967262"/>
            <a:ext cx="9966740" cy="325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99592" y="3861048"/>
            <a:ext cx="6840760" cy="2088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err="1" smtClean="0">
                <a:solidFill>
                  <a:schemeClr val="tx1"/>
                </a:solidFill>
              </a:rPr>
              <a:t>Obrigada</a:t>
            </a:r>
            <a:r>
              <a:rPr lang="en-GB" sz="2400" dirty="0" smtClean="0">
                <a:solidFill>
                  <a:schemeClr val="tx1"/>
                </a:solidFill>
              </a:rPr>
              <a:t>!</a:t>
            </a:r>
            <a:endParaRPr lang="en-GB" sz="2400" dirty="0" smtClean="0">
              <a:solidFill>
                <a:schemeClr val="tx1"/>
              </a:solidFill>
            </a:endParaRPr>
          </a:p>
          <a:p>
            <a:endParaRPr lang="en-GB" dirty="0">
              <a:solidFill>
                <a:schemeClr val="tx1"/>
              </a:solidFill>
            </a:endParaRPr>
          </a:p>
          <a:p>
            <a:r>
              <a:rPr lang="en-GB" dirty="0" smtClean="0">
                <a:solidFill>
                  <a:schemeClr val="tx1"/>
                </a:solidFill>
                <a:hlinkClick r:id="rId4"/>
              </a:rPr>
              <a:t>Kirsten.bound@nesta.org.uk</a:t>
            </a:r>
            <a:endParaRPr lang="en-GB" dirty="0" smtClean="0">
              <a:solidFill>
                <a:schemeClr val="tx1"/>
              </a:solidFill>
            </a:endParaRPr>
          </a:p>
          <a:p>
            <a:endParaRPr lang="en-GB" dirty="0" smtClean="0">
              <a:solidFill>
                <a:schemeClr val="tx1"/>
              </a:solidFill>
            </a:endParaRPr>
          </a:p>
        </p:txBody>
      </p:sp>
    </p:spTree>
    <p:extLst>
      <p:ext uri="{BB962C8B-B14F-4D97-AF65-F5344CB8AC3E}">
        <p14:creationId xmlns:p14="http://schemas.microsoft.com/office/powerpoint/2010/main" val="47649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09 Our Themes-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768" cy="6858000"/>
          </a:xfrm>
          <a:prstGeom prst="rect">
            <a:avLst/>
          </a:prstGeom>
        </p:spPr>
      </p:pic>
    </p:spTree>
    <p:extLst>
      <p:ext uri="{BB962C8B-B14F-4D97-AF65-F5344CB8AC3E}">
        <p14:creationId xmlns:p14="http://schemas.microsoft.com/office/powerpoint/2010/main" val="13731048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sosceles Triangle 7"/>
          <p:cNvSpPr/>
          <p:nvPr/>
        </p:nvSpPr>
        <p:spPr>
          <a:xfrm>
            <a:off x="6433721" y="285611"/>
            <a:ext cx="1656184" cy="16809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p:cNvGrpSpPr>
            <a:grpSpLocks/>
          </p:cNvGrpSpPr>
          <p:nvPr/>
        </p:nvGrpSpPr>
        <p:grpSpPr bwMode="auto">
          <a:xfrm>
            <a:off x="228600" y="6248400"/>
            <a:ext cx="8610600" cy="457200"/>
            <a:chOff x="228600" y="6248400"/>
            <a:chExt cx="8610600" cy="457200"/>
          </a:xfrm>
        </p:grpSpPr>
        <p:pic>
          <p:nvPicPr>
            <p:cNvPr id="15" name="Picture 14" descr="NESTA_LOGO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249386" y="470277"/>
            <a:ext cx="4284513" cy="5262979"/>
          </a:xfrm>
          <a:prstGeom prst="rect">
            <a:avLst/>
          </a:prstGeom>
          <a:noFill/>
        </p:spPr>
        <p:txBody>
          <a:bodyPr wrap="square" rtlCol="0">
            <a:spAutoFit/>
          </a:bodyPr>
          <a:lstStyle/>
          <a:p>
            <a:r>
              <a:rPr lang="en-GB" sz="2400" dirty="0" smtClean="0"/>
              <a:t>Are </a:t>
            </a:r>
            <a:r>
              <a:rPr lang="en-GB" sz="2400" dirty="0"/>
              <a:t>innovation </a:t>
            </a:r>
            <a:r>
              <a:rPr lang="en-GB" sz="2400" dirty="0" smtClean="0"/>
              <a:t>policy deficiencies mainly due to problems with design or problems with implementation? </a:t>
            </a:r>
          </a:p>
          <a:p>
            <a:endParaRPr lang="en-GB" sz="2400" dirty="0" smtClean="0"/>
          </a:p>
          <a:p>
            <a:endParaRPr lang="en-GB" sz="2400" dirty="0" smtClean="0"/>
          </a:p>
          <a:p>
            <a:r>
              <a:rPr lang="en-GB" sz="2400" dirty="0" smtClean="0"/>
              <a:t>How </a:t>
            </a:r>
            <a:r>
              <a:rPr lang="en-GB" sz="2400" dirty="0"/>
              <a:t>to get better at absorbing technology and ideas from elsewhere?</a:t>
            </a:r>
          </a:p>
          <a:p>
            <a:endParaRPr lang="en-GB" sz="2400" dirty="0" smtClean="0"/>
          </a:p>
          <a:p>
            <a:endParaRPr lang="en-GB" sz="2400" dirty="0"/>
          </a:p>
          <a:p>
            <a:r>
              <a:rPr lang="en-GB" sz="2400" dirty="0" smtClean="0"/>
              <a:t>How to foster a greater mission-oriented focus for innovation support efforts?</a:t>
            </a:r>
            <a:endParaRPr lang="en-GB" sz="2400" dirty="0"/>
          </a:p>
        </p:txBody>
      </p:sp>
      <p:sp>
        <p:nvSpPr>
          <p:cNvPr id="9" name="TextBox 8"/>
          <p:cNvSpPr txBox="1"/>
          <p:nvPr/>
        </p:nvSpPr>
        <p:spPr>
          <a:xfrm>
            <a:off x="6426686" y="1013596"/>
            <a:ext cx="1800200" cy="369332"/>
          </a:xfrm>
          <a:prstGeom prst="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dirty="0" smtClean="0"/>
              <a:t>Experimentation</a:t>
            </a:r>
            <a:endParaRPr lang="en-GB" dirty="0"/>
          </a:p>
        </p:txBody>
      </p:sp>
      <p:sp>
        <p:nvSpPr>
          <p:cNvPr id="10" name="TextBox 9"/>
          <p:cNvSpPr txBox="1"/>
          <p:nvPr/>
        </p:nvSpPr>
        <p:spPr>
          <a:xfrm>
            <a:off x="6660232" y="188640"/>
            <a:ext cx="1172529"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Evidence</a:t>
            </a:r>
            <a:endParaRPr lang="en-GB" dirty="0"/>
          </a:p>
        </p:txBody>
      </p:sp>
      <p:sp>
        <p:nvSpPr>
          <p:cNvPr id="11" name="TextBox 10"/>
          <p:cNvSpPr txBox="1"/>
          <p:nvPr/>
        </p:nvSpPr>
        <p:spPr>
          <a:xfrm>
            <a:off x="5868144" y="1763524"/>
            <a:ext cx="773891"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Data</a:t>
            </a:r>
            <a:endParaRPr lang="en-GB" dirty="0"/>
          </a:p>
        </p:txBody>
      </p:sp>
      <p:sp>
        <p:nvSpPr>
          <p:cNvPr id="12" name="TextBox 11"/>
          <p:cNvSpPr txBox="1"/>
          <p:nvPr/>
        </p:nvSpPr>
        <p:spPr>
          <a:xfrm>
            <a:off x="7668344" y="1763524"/>
            <a:ext cx="1296144"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Judgement</a:t>
            </a:r>
            <a:endParaRPr lang="en-GB" dirty="0"/>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9879" y="2789440"/>
            <a:ext cx="1434621" cy="956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050651" y="2944716"/>
            <a:ext cx="627671" cy="646331"/>
          </a:xfrm>
          <a:prstGeom prst="rect">
            <a:avLst/>
          </a:prstGeom>
          <a:noFill/>
        </p:spPr>
        <p:txBody>
          <a:bodyPr wrap="square" rtlCol="0">
            <a:spAutoFit/>
          </a:bodyPr>
          <a:lstStyle/>
          <a:p>
            <a:r>
              <a:rPr lang="en-GB" sz="3600" dirty="0" smtClean="0"/>
              <a:t>?</a:t>
            </a:r>
            <a:endParaRPr lang="en-GB" sz="3600" dirty="0"/>
          </a:p>
        </p:txBody>
      </p:sp>
      <p:pic>
        <p:nvPicPr>
          <p:cNvPr id="2054"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t="19226" b="24645"/>
          <a:stretch/>
        </p:blipFill>
        <p:spPr bwMode="auto">
          <a:xfrm>
            <a:off x="6851974" y="4547522"/>
            <a:ext cx="2112514" cy="1185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148064" y="4574626"/>
            <a:ext cx="1944881" cy="1200329"/>
          </a:xfrm>
          <a:prstGeom prst="rect">
            <a:avLst/>
          </a:prstGeom>
          <a:noFill/>
        </p:spPr>
        <p:txBody>
          <a:bodyPr wrap="square" rtlCol="0">
            <a:spAutoFit/>
          </a:bodyPr>
          <a:lstStyle/>
          <a:p>
            <a:r>
              <a:rPr lang="en-GB" dirty="0" smtClean="0"/>
              <a:t>Putting the  </a:t>
            </a:r>
          </a:p>
          <a:p>
            <a:r>
              <a:rPr lang="en-GB" i="1" dirty="0" smtClean="0"/>
              <a:t>public</a:t>
            </a:r>
            <a:r>
              <a:rPr lang="en-GB" dirty="0" smtClean="0"/>
              <a:t> back into public policies </a:t>
            </a:r>
          </a:p>
          <a:p>
            <a:r>
              <a:rPr lang="en-GB" dirty="0" smtClean="0"/>
              <a:t>for innovation</a:t>
            </a:r>
            <a:endParaRPr lang="en-GB" dirty="0"/>
          </a:p>
        </p:txBody>
      </p:sp>
    </p:spTree>
    <p:extLst>
      <p:ext uri="{BB962C8B-B14F-4D97-AF65-F5344CB8AC3E}">
        <p14:creationId xmlns:p14="http://schemas.microsoft.com/office/powerpoint/2010/main" val="4069462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p:cNvGrpSpPr>
          <p:nvPr/>
        </p:nvGrpSpPr>
        <p:grpSpPr bwMode="auto">
          <a:xfrm>
            <a:off x="228600" y="6248400"/>
            <a:ext cx="8610600" cy="457200"/>
            <a:chOff x="228600" y="6248400"/>
            <a:chExt cx="8610600" cy="457200"/>
          </a:xfrm>
        </p:grpSpPr>
        <p:pic>
          <p:nvPicPr>
            <p:cNvPr id="15" name="Picture 14" descr="NESTA_LOGO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393640"/>
              <a:ext cx="1347500" cy="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228600" y="6248400"/>
              <a:ext cx="8610600" cy="158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 name="Isosceles Triangle 18"/>
          <p:cNvSpPr/>
          <p:nvPr/>
        </p:nvSpPr>
        <p:spPr>
          <a:xfrm>
            <a:off x="3628186" y="2330484"/>
            <a:ext cx="1656184" cy="168097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3621151" y="3058469"/>
            <a:ext cx="1800200" cy="369332"/>
          </a:xfrm>
          <a:prstGeom prst="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dirty="0" smtClean="0"/>
              <a:t>Experimentation</a:t>
            </a:r>
            <a:endParaRPr lang="en-GB" dirty="0"/>
          </a:p>
        </p:txBody>
      </p:sp>
      <p:sp>
        <p:nvSpPr>
          <p:cNvPr id="21" name="TextBox 20"/>
          <p:cNvSpPr txBox="1"/>
          <p:nvPr/>
        </p:nvSpPr>
        <p:spPr>
          <a:xfrm>
            <a:off x="3854697" y="2233513"/>
            <a:ext cx="1172529"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Evidence</a:t>
            </a:r>
            <a:endParaRPr lang="en-GB" dirty="0"/>
          </a:p>
        </p:txBody>
      </p:sp>
      <p:sp>
        <p:nvSpPr>
          <p:cNvPr id="22" name="TextBox 21"/>
          <p:cNvSpPr txBox="1"/>
          <p:nvPr/>
        </p:nvSpPr>
        <p:spPr>
          <a:xfrm>
            <a:off x="3062609" y="3808397"/>
            <a:ext cx="773891"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Data</a:t>
            </a:r>
            <a:endParaRPr lang="en-GB" dirty="0"/>
          </a:p>
        </p:txBody>
      </p:sp>
      <p:sp>
        <p:nvSpPr>
          <p:cNvPr id="23" name="TextBox 22"/>
          <p:cNvSpPr txBox="1"/>
          <p:nvPr/>
        </p:nvSpPr>
        <p:spPr>
          <a:xfrm>
            <a:off x="4862809" y="3808397"/>
            <a:ext cx="1296144" cy="369332"/>
          </a:xfrm>
          <a:prstGeom prst="rect">
            <a:avLst/>
          </a:prstGeom>
          <a:solidFill>
            <a:schemeClr val="tx2">
              <a:lumMod val="20000"/>
              <a:lumOff val="80000"/>
              <a:alpha val="50000"/>
            </a:schemeClr>
          </a:solidFill>
          <a:effectLst>
            <a:outerShdw blurRad="50800" dist="38100" dir="2700000" algn="tl" rotWithShape="0">
              <a:prstClr val="black">
                <a:alpha val="40000"/>
              </a:prstClr>
            </a:outerShdw>
          </a:effectLst>
        </p:spPr>
        <p:txBody>
          <a:bodyPr wrap="square" rtlCol="0">
            <a:spAutoFit/>
          </a:bodyPr>
          <a:lstStyle/>
          <a:p>
            <a:r>
              <a:rPr lang="en-GB" dirty="0" smtClean="0"/>
              <a:t>Judgement</a:t>
            </a:r>
            <a:endParaRPr lang="en-GB" dirty="0"/>
          </a:p>
        </p:txBody>
      </p:sp>
      <p:sp>
        <p:nvSpPr>
          <p:cNvPr id="3" name="Oval 2"/>
          <p:cNvSpPr/>
          <p:nvPr/>
        </p:nvSpPr>
        <p:spPr>
          <a:xfrm>
            <a:off x="3449554" y="2060848"/>
            <a:ext cx="1971797"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228600" y="116632"/>
            <a:ext cx="8610600" cy="830997"/>
          </a:xfrm>
          <a:prstGeom prst="rect">
            <a:avLst/>
          </a:prstGeom>
          <a:noFill/>
        </p:spPr>
        <p:txBody>
          <a:bodyPr wrap="square" rtlCol="0">
            <a:spAutoFit/>
          </a:bodyPr>
          <a:lstStyle/>
          <a:p>
            <a:r>
              <a:rPr lang="en-GB" sz="2400" dirty="0"/>
              <a:t>Are innovation policy deficiencies mainly due to problems with design or problems with implementation? </a:t>
            </a:r>
          </a:p>
        </p:txBody>
      </p:sp>
    </p:spTree>
    <p:extLst>
      <p:ext uri="{BB962C8B-B14F-4D97-AF65-F5344CB8AC3E}">
        <p14:creationId xmlns:p14="http://schemas.microsoft.com/office/powerpoint/2010/main" val="155502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81389131"/>
              </p:ext>
            </p:extLst>
          </p:nvPr>
        </p:nvGraphicFramePr>
        <p:xfrm>
          <a:off x="827584" y="1412776"/>
          <a:ext cx="7704856" cy="4937760"/>
        </p:xfrm>
        <a:graphic>
          <a:graphicData uri="http://schemas.openxmlformats.org/drawingml/2006/table">
            <a:tbl>
              <a:tblPr firstRow="1" bandRow="1">
                <a:tableStyleId>{69CF1AB2-1976-4502-BF36-3FF5EA218861}</a:tableStyleId>
              </a:tblPr>
              <a:tblGrid>
                <a:gridCol w="3240360"/>
                <a:gridCol w="4464496"/>
              </a:tblGrid>
              <a:tr h="136024">
                <a:tc>
                  <a:txBody>
                    <a:bodyPr/>
                    <a:lstStyle/>
                    <a:p>
                      <a:r>
                        <a:rPr lang="en-GB" sz="2000" b="1" dirty="0" smtClean="0"/>
                        <a:t>Increasing inputs to innovation </a:t>
                      </a:r>
                      <a:endParaRPr lang="en-GB" sz="2000" b="1" dirty="0"/>
                    </a:p>
                  </a:txBody>
                  <a:tcPr/>
                </a:tc>
                <a:tc>
                  <a:txBody>
                    <a:bodyPr/>
                    <a:lstStyle/>
                    <a:p>
                      <a:r>
                        <a:rPr lang="en-GB" b="0" dirty="0" smtClean="0"/>
                        <a:t>R&amp;D tax credits,</a:t>
                      </a:r>
                      <a:r>
                        <a:rPr lang="en-GB" b="0" baseline="0" dirty="0" smtClean="0"/>
                        <a:t> grants for R&amp;D, public support for venture capital and loan guarantees</a:t>
                      </a:r>
                      <a:endParaRPr lang="en-GB" b="0" dirty="0"/>
                    </a:p>
                  </a:txBody>
                  <a:tcPr/>
                </a:tc>
              </a:tr>
              <a:tr h="370840">
                <a:tc>
                  <a:txBody>
                    <a:bodyPr/>
                    <a:lstStyle/>
                    <a:p>
                      <a:r>
                        <a:rPr lang="en-GB" sz="2000" b="1" dirty="0" smtClean="0"/>
                        <a:t>Increasing non-financial capabilities (</a:t>
                      </a:r>
                      <a:r>
                        <a:rPr lang="en-GB" sz="2000" b="1" dirty="0" err="1" smtClean="0"/>
                        <a:t>eg</a:t>
                      </a:r>
                      <a:r>
                        <a:rPr lang="en-GB" sz="2000" b="1" dirty="0" smtClean="0"/>
                        <a:t> access to skills and expertise)</a:t>
                      </a:r>
                      <a:endParaRPr lang="en-GB" sz="2000" b="1" dirty="0"/>
                    </a:p>
                  </a:txBody>
                  <a:tcPr/>
                </a:tc>
                <a:tc>
                  <a:txBody>
                    <a:bodyPr/>
                    <a:lstStyle/>
                    <a:p>
                      <a:r>
                        <a:rPr lang="en-GB" dirty="0" smtClean="0"/>
                        <a:t>Support for exploiting IP, technical support</a:t>
                      </a:r>
                      <a:r>
                        <a:rPr lang="en-GB" baseline="0" dirty="0" smtClean="0"/>
                        <a:t> services, skilled migration and mobility schemes</a:t>
                      </a:r>
                      <a:endParaRPr lang="en-GB" dirty="0"/>
                    </a:p>
                  </a:txBody>
                  <a:tcPr/>
                </a:tc>
              </a:tr>
              <a:tr h="370840">
                <a:tc>
                  <a:txBody>
                    <a:bodyPr/>
                    <a:lstStyle/>
                    <a:p>
                      <a:r>
                        <a:rPr lang="en-GB" sz="2000" b="1" dirty="0" smtClean="0"/>
                        <a:t>Enhancing connections and complementarities </a:t>
                      </a:r>
                      <a:endParaRPr lang="en-GB" sz="2000" b="1" dirty="0"/>
                    </a:p>
                  </a:txBody>
                  <a:tcPr/>
                </a:tc>
                <a:tc>
                  <a:txBody>
                    <a:bodyPr/>
                    <a:lstStyle/>
                    <a:p>
                      <a:r>
                        <a:rPr lang="en-GB" dirty="0" smtClean="0"/>
                        <a:t>Cluster policy, support for networks,</a:t>
                      </a:r>
                      <a:r>
                        <a:rPr lang="en-GB" baseline="0" dirty="0" smtClean="0"/>
                        <a:t> collaborative R&amp;D programmes, support for intermediaries</a:t>
                      </a:r>
                      <a:endParaRPr lang="en-GB" dirty="0"/>
                    </a:p>
                  </a:txBody>
                  <a:tcPr/>
                </a:tc>
              </a:tr>
              <a:tr h="370840">
                <a:tc>
                  <a:txBody>
                    <a:bodyPr/>
                    <a:lstStyle/>
                    <a:p>
                      <a:r>
                        <a:rPr lang="en-GB" sz="2000" b="1" dirty="0" smtClean="0"/>
                        <a:t>Enhancing demand for innovation</a:t>
                      </a:r>
                      <a:endParaRPr lang="en-GB" sz="2000" b="1" dirty="0"/>
                    </a:p>
                  </a:txBody>
                  <a:tcPr/>
                </a:tc>
                <a:tc>
                  <a:txBody>
                    <a:bodyPr/>
                    <a:lstStyle/>
                    <a:p>
                      <a:r>
                        <a:rPr lang="en-GB" dirty="0" smtClean="0"/>
                        <a:t>Public procurement</a:t>
                      </a:r>
                      <a:r>
                        <a:rPr lang="en-GB" baseline="0" dirty="0" smtClean="0"/>
                        <a:t> policies, pre-commercial procurement of R&amp;D, inducement prizes</a:t>
                      </a:r>
                      <a:endParaRPr lang="en-GB" dirty="0"/>
                    </a:p>
                  </a:txBody>
                  <a:tcPr/>
                </a:tc>
              </a:tr>
              <a:tr h="370840">
                <a:tc>
                  <a:txBody>
                    <a:bodyPr/>
                    <a:lstStyle/>
                    <a:p>
                      <a:r>
                        <a:rPr lang="en-GB" sz="2000" b="1" dirty="0" smtClean="0"/>
                        <a:t>Framework conditions for innovation </a:t>
                      </a:r>
                      <a:endParaRPr lang="en-GB" sz="2000" b="1" dirty="0"/>
                    </a:p>
                  </a:txBody>
                  <a:tcPr/>
                </a:tc>
                <a:tc>
                  <a:txBody>
                    <a:bodyPr/>
                    <a:lstStyle/>
                    <a:p>
                      <a:r>
                        <a:rPr lang="en-GB" dirty="0" smtClean="0"/>
                        <a:t>Regulation, standards,</a:t>
                      </a:r>
                      <a:r>
                        <a:rPr lang="en-GB" baseline="0" dirty="0" smtClean="0"/>
                        <a:t> entrepreneurship policy</a:t>
                      </a:r>
                      <a:endParaRPr lang="en-GB" dirty="0"/>
                    </a:p>
                  </a:txBody>
                  <a:tcPr/>
                </a:tc>
              </a:tr>
              <a:tr h="370840">
                <a:tc>
                  <a:txBody>
                    <a:bodyPr/>
                    <a:lstStyle/>
                    <a:p>
                      <a:r>
                        <a:rPr lang="en-GB" sz="2000" b="1" dirty="0" smtClean="0"/>
                        <a:t>Improving discourse and preparedness</a:t>
                      </a:r>
                      <a:endParaRPr lang="en-GB" sz="2000" b="1" dirty="0"/>
                    </a:p>
                  </a:txBody>
                  <a:tcPr/>
                </a:tc>
                <a:tc>
                  <a:txBody>
                    <a:bodyPr/>
                    <a:lstStyle/>
                    <a:p>
                      <a:r>
                        <a:rPr lang="en-GB" dirty="0" smtClean="0"/>
                        <a:t>Foresight and horizon scanning</a:t>
                      </a:r>
                      <a:endParaRPr lang="en-GB" dirty="0"/>
                    </a:p>
                  </a:txBody>
                  <a:tcPr/>
                </a:tc>
              </a:tr>
            </a:tbl>
          </a:graphicData>
        </a:graphic>
      </p:graphicFrame>
      <p:pic>
        <p:nvPicPr>
          <p:cNvPr id="3074" name="Picture 2" descr="Manchester Business Sch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28" y="137592"/>
            <a:ext cx="1524000"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9512" y="137592"/>
            <a:ext cx="7272808" cy="830997"/>
          </a:xfrm>
          <a:prstGeom prst="rect">
            <a:avLst/>
          </a:prstGeom>
          <a:noFill/>
        </p:spPr>
        <p:txBody>
          <a:bodyPr wrap="square" rtlCol="0">
            <a:spAutoFit/>
          </a:bodyPr>
          <a:lstStyle/>
          <a:p>
            <a:r>
              <a:rPr lang="en-GB" sz="2400" dirty="0" smtClean="0"/>
              <a:t>The Innovation Policy Evidence Compendium:</a:t>
            </a:r>
          </a:p>
          <a:p>
            <a:r>
              <a:rPr lang="en-GB" sz="2400" dirty="0" smtClean="0"/>
              <a:t>20 reports, over 1400 international evaluations </a:t>
            </a:r>
          </a:p>
        </p:txBody>
      </p:sp>
      <p:sp>
        <p:nvSpPr>
          <p:cNvPr id="6" name="TextBox 5"/>
          <p:cNvSpPr txBox="1"/>
          <p:nvPr/>
        </p:nvSpPr>
        <p:spPr>
          <a:xfrm>
            <a:off x="5322168" y="6455077"/>
            <a:ext cx="3930352" cy="646331"/>
          </a:xfrm>
          <a:prstGeom prst="rect">
            <a:avLst/>
          </a:prstGeom>
          <a:noFill/>
        </p:spPr>
        <p:txBody>
          <a:bodyPr wrap="square" rtlCol="0">
            <a:spAutoFit/>
          </a:bodyPr>
          <a:lstStyle/>
          <a:p>
            <a:r>
              <a:rPr lang="en-GB" dirty="0" smtClean="0"/>
              <a:t>http://www.innovation-policy.org.uk/</a:t>
            </a:r>
          </a:p>
          <a:p>
            <a:endParaRPr lang="en-GB" dirty="0"/>
          </a:p>
        </p:txBody>
      </p:sp>
    </p:spTree>
    <p:extLst>
      <p:ext uri="{BB962C8B-B14F-4D97-AF65-F5344CB8AC3E}">
        <p14:creationId xmlns:p14="http://schemas.microsoft.com/office/powerpoint/2010/main" val="1595656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5496" y="44624"/>
            <a:ext cx="8928992" cy="830997"/>
          </a:xfrm>
          <a:prstGeom prst="rect">
            <a:avLst/>
          </a:prstGeom>
          <a:noFill/>
        </p:spPr>
        <p:txBody>
          <a:bodyPr wrap="square" rtlCol="0">
            <a:spAutoFit/>
          </a:bodyPr>
          <a:lstStyle/>
          <a:p>
            <a:r>
              <a:rPr lang="en-GB" sz="2400" dirty="0" smtClean="0"/>
              <a:t>There is a great deal of uncertainty about what works </a:t>
            </a:r>
            <a:r>
              <a:rPr lang="en-GB" sz="2400" dirty="0" smtClean="0"/>
              <a:t>and why when </a:t>
            </a:r>
            <a:r>
              <a:rPr lang="en-GB" sz="2400" dirty="0" smtClean="0"/>
              <a:t>it comes to innovation policy</a:t>
            </a:r>
            <a:endParaRPr lang="en-GB" sz="2400" dirty="0"/>
          </a:p>
        </p:txBody>
      </p:sp>
      <p:graphicFrame>
        <p:nvGraphicFramePr>
          <p:cNvPr id="2" name="Table 1"/>
          <p:cNvGraphicFramePr>
            <a:graphicFrameLocks noGrp="1"/>
          </p:cNvGraphicFramePr>
          <p:nvPr>
            <p:extLst>
              <p:ext uri="{D42A27DB-BD31-4B8C-83A1-F6EECF244321}">
                <p14:modId xmlns:p14="http://schemas.microsoft.com/office/powerpoint/2010/main" val="3181614148"/>
              </p:ext>
            </p:extLst>
          </p:nvPr>
        </p:nvGraphicFramePr>
        <p:xfrm>
          <a:off x="-1" y="980728"/>
          <a:ext cx="9144002" cy="6011892"/>
        </p:xfrm>
        <a:graphic>
          <a:graphicData uri="http://schemas.openxmlformats.org/drawingml/2006/table">
            <a:tbl>
              <a:tblPr>
                <a:tableStyleId>{5C22544A-7EE6-4342-B048-85BDC9FD1C3A}</a:tableStyleId>
              </a:tblPr>
              <a:tblGrid>
                <a:gridCol w="169333"/>
                <a:gridCol w="1854339"/>
                <a:gridCol w="524656"/>
                <a:gridCol w="2362340"/>
                <a:gridCol w="2116667"/>
                <a:gridCol w="2116667"/>
              </a:tblGrid>
              <a:tr h="295504">
                <a:tc>
                  <a:txBody>
                    <a:bodyPr/>
                    <a:lstStyle/>
                    <a:p>
                      <a:pPr algn="l" fontAlgn="b"/>
                      <a:r>
                        <a:rPr lang="en-GB" sz="700" b="1" u="none" strike="noStrike" dirty="0">
                          <a:effectLst/>
                        </a:rPr>
                        <a:t> </a:t>
                      </a:r>
                      <a:endParaRPr lang="en-GB" sz="700" b="1" i="0" u="none" strike="noStrike" dirty="0">
                        <a:solidFill>
                          <a:srgbClr val="000000"/>
                        </a:solidFill>
                        <a:effectLst/>
                        <a:latin typeface="Arial"/>
                      </a:endParaRPr>
                    </a:p>
                  </a:txBody>
                  <a:tcPr marL="2847" marR="2847" marT="2847" marB="0" anchor="b"/>
                </a:tc>
                <a:tc>
                  <a:txBody>
                    <a:bodyPr/>
                    <a:lstStyle/>
                    <a:p>
                      <a:pPr algn="l" rtl="0" fontAlgn="b"/>
                      <a:r>
                        <a:rPr lang="en-GB" sz="800" b="1" u="none" strike="noStrike" dirty="0">
                          <a:effectLst/>
                        </a:rPr>
                        <a:t>Policy Instruments</a:t>
                      </a:r>
                      <a:endParaRPr lang="en-GB" sz="800" b="1" i="0" u="none" strike="noStrike" dirty="0">
                        <a:solidFill>
                          <a:srgbClr val="000000"/>
                        </a:solidFill>
                        <a:effectLst/>
                        <a:latin typeface="Arial"/>
                      </a:endParaRPr>
                    </a:p>
                  </a:txBody>
                  <a:tcPr marL="2847" marR="2847" marT="2847" marB="0" anchor="b"/>
                </a:tc>
                <a:tc>
                  <a:txBody>
                    <a:bodyPr/>
                    <a:lstStyle/>
                    <a:p>
                      <a:pPr algn="l" rtl="0" fontAlgn="b"/>
                      <a:r>
                        <a:rPr lang="en-GB" sz="800" b="1" u="none" strike="noStrike" dirty="0">
                          <a:effectLst/>
                        </a:rPr>
                        <a:t>Overall Quality of evidence</a:t>
                      </a:r>
                      <a:endParaRPr lang="en-GB" sz="800" b="1" i="0" u="none" strike="noStrike" dirty="0">
                        <a:solidFill>
                          <a:srgbClr val="000000"/>
                        </a:solidFill>
                        <a:effectLst/>
                        <a:latin typeface="Arial"/>
                      </a:endParaRPr>
                    </a:p>
                  </a:txBody>
                  <a:tcPr marL="2847" marR="2847" marT="2847" marB="0" anchor="b"/>
                </a:tc>
                <a:tc>
                  <a:txBody>
                    <a:bodyPr/>
                    <a:lstStyle/>
                    <a:p>
                      <a:pPr algn="l" rtl="0" fontAlgn="b"/>
                      <a:r>
                        <a:rPr lang="en-GB" sz="800" b="1" u="none" strike="noStrike" dirty="0">
                          <a:effectLst/>
                        </a:rPr>
                        <a:t>Evidence for:</a:t>
                      </a:r>
                      <a:endParaRPr lang="en-GB" sz="800" b="1" i="0" u="none" strike="noStrike" dirty="0">
                        <a:solidFill>
                          <a:srgbClr val="000000"/>
                        </a:solidFill>
                        <a:effectLst/>
                        <a:latin typeface="Arial"/>
                      </a:endParaRPr>
                    </a:p>
                  </a:txBody>
                  <a:tcPr marL="2847" marR="2847" marT="2847" marB="0" anchor="b"/>
                </a:tc>
                <a:tc>
                  <a:txBody>
                    <a:bodyPr/>
                    <a:lstStyle/>
                    <a:p>
                      <a:pPr algn="l" rtl="0" fontAlgn="b"/>
                      <a:r>
                        <a:rPr lang="en-GB" sz="800" b="1" u="none" strike="noStrike" dirty="0">
                          <a:effectLst/>
                        </a:rPr>
                        <a:t>Mixed evidence for:</a:t>
                      </a:r>
                      <a:endParaRPr lang="en-GB" sz="800" b="1" i="0" u="none" strike="noStrike" dirty="0">
                        <a:solidFill>
                          <a:srgbClr val="000000"/>
                        </a:solidFill>
                        <a:effectLst/>
                        <a:latin typeface="Arial"/>
                      </a:endParaRPr>
                    </a:p>
                  </a:txBody>
                  <a:tcPr marL="2847" marR="2847" marT="2847" marB="0" anchor="b"/>
                </a:tc>
                <a:tc>
                  <a:txBody>
                    <a:bodyPr/>
                    <a:lstStyle/>
                    <a:p>
                      <a:pPr algn="l" rtl="0" fontAlgn="b"/>
                      <a:r>
                        <a:rPr lang="en-GB" sz="800" b="1" u="none" strike="noStrike" dirty="0">
                          <a:effectLst/>
                        </a:rPr>
                        <a:t>No evidence for:</a:t>
                      </a:r>
                      <a:endParaRPr lang="en-GB" sz="800" b="1" i="0" u="none" strike="noStrike" dirty="0">
                        <a:solidFill>
                          <a:srgbClr val="000000"/>
                        </a:solidFill>
                        <a:effectLst/>
                        <a:latin typeface="Arial"/>
                      </a:endParaRPr>
                    </a:p>
                  </a:txBody>
                  <a:tcPr marL="2847" marR="2847" marT="2847" marB="0" anchor="b"/>
                </a:tc>
              </a:tr>
              <a:tr h="152846">
                <a:tc rowSpan="13">
                  <a:txBody>
                    <a:bodyPr/>
                    <a:lstStyle/>
                    <a:p>
                      <a:pPr algn="ctr" rtl="0" fontAlgn="t"/>
                      <a:r>
                        <a:rPr lang="en-GB" sz="700" u="none" strike="noStrike" dirty="0">
                          <a:effectLst/>
                        </a:rPr>
                        <a:t>Supply</a:t>
                      </a:r>
                      <a:endParaRPr lang="en-GB" sz="700" b="1"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txBody>
                  <a:tcPr marL="2847" marR="2847" marT="2847" marB="0" vert="vert270"/>
                </a:tc>
                <a:tc>
                  <a:txBody>
                    <a:bodyPr/>
                    <a:lstStyle/>
                    <a:p>
                      <a:pPr algn="l" rtl="0" fontAlgn="t"/>
                      <a:r>
                        <a:rPr lang="en-GB" sz="800" u="none" strike="noStrike" dirty="0">
                          <a:effectLst/>
                        </a:rPr>
                        <a:t>Fiscal incentives for R&amp;D</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rtl="0" fontAlgn="t"/>
                      <a:r>
                        <a:rPr lang="en-GB" sz="800" u="none" strike="noStrike">
                          <a:effectLst/>
                        </a:rPr>
                        <a:t>incremental or process innovation</a:t>
                      </a:r>
                      <a:endParaRPr lang="en-GB" sz="800" b="0" i="0" u="none" strike="noStrike">
                        <a:solidFill>
                          <a:srgbClr val="000000"/>
                        </a:solidFill>
                        <a:effectLst/>
                        <a:latin typeface="Arial"/>
                      </a:endParaRPr>
                    </a:p>
                  </a:txBody>
                  <a:tcPr marL="2847" marR="2847" marT="2847" marB="0"/>
                </a:tc>
                <a:tc>
                  <a:txBody>
                    <a:bodyPr/>
                    <a:lstStyle/>
                    <a:p>
                      <a:pPr algn="l" rtl="0" fontAlgn="t"/>
                      <a:r>
                        <a:rPr lang="en-GB" sz="800" u="none" strike="noStrike" dirty="0">
                          <a:effectLst/>
                        </a:rPr>
                        <a:t>radical innovation</a:t>
                      </a:r>
                      <a:endParaRPr lang="en-GB" sz="800" b="0" i="0" u="none" strike="noStrike" dirty="0">
                        <a:solidFill>
                          <a:srgbClr val="000000"/>
                        </a:solidFill>
                        <a:effectLst/>
                        <a:latin typeface="Arial"/>
                      </a:endParaRPr>
                    </a:p>
                  </a:txBody>
                  <a:tcPr marL="2847" marR="2847" marT="2847" marB="0"/>
                </a:tc>
                <a:tc>
                  <a:txBody>
                    <a:bodyPr/>
                    <a:lstStyle/>
                    <a:p>
                      <a:pPr algn="l" rtl="0" fontAlgn="t"/>
                      <a:r>
                        <a:rPr lang="en-GB" sz="800" u="none" strike="noStrike">
                          <a:effectLst/>
                        </a:rPr>
                        <a:t>productivity gains</a:t>
                      </a:r>
                      <a:endParaRPr lang="en-GB" sz="800" b="0" i="0" u="none" strike="noStrike">
                        <a:solidFill>
                          <a:srgbClr val="000000"/>
                        </a:solidFill>
                        <a:effectLst/>
                        <a:latin typeface="Arial"/>
                      </a:endParaRPr>
                    </a:p>
                  </a:txBody>
                  <a:tcPr marL="2847" marR="2847" marT="2847" marB="0"/>
                </a:tc>
              </a:tr>
              <a:tr h="234366">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Direct support to R&amp;D and innovation in firms</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rtl="0" fontAlgn="t"/>
                      <a:r>
                        <a:rPr lang="en-GB" sz="800" u="none" strike="noStrike">
                          <a:effectLst/>
                        </a:rPr>
                        <a:t>Increased investment, esp. in low tech, weaker regions, smaller companies</a:t>
                      </a:r>
                      <a:endParaRPr lang="en-GB" sz="800" b="0" i="0" u="none" strike="noStrike">
                        <a:solidFill>
                          <a:srgbClr val="000000"/>
                        </a:solidFill>
                        <a:effectLst/>
                        <a:latin typeface="Arial"/>
                      </a:endParaRPr>
                    </a:p>
                  </a:txBody>
                  <a:tcPr marL="2847" marR="2847" marT="2847" marB="0"/>
                </a:tc>
                <a:tc>
                  <a:txBody>
                    <a:bodyPr/>
                    <a:lstStyle/>
                    <a:p>
                      <a:pPr algn="l" rtl="0" fontAlgn="t"/>
                      <a:r>
                        <a:rPr lang="en-GB" sz="800" u="none" strike="noStrike" dirty="0">
                          <a:effectLst/>
                        </a:rPr>
                        <a:t>innovation output, economic performance and sustained behavioural change</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 </a:t>
                      </a:r>
                      <a:endParaRPr lang="en-GB" sz="800" b="0" i="0" u="none" strike="noStrike">
                        <a:solidFill>
                          <a:srgbClr val="000000"/>
                        </a:solidFill>
                        <a:effectLst/>
                        <a:latin typeface="Arial"/>
                      </a:endParaRPr>
                    </a:p>
                  </a:txBody>
                  <a:tcPr marL="2847" marR="2847" marT="2847" marB="0"/>
                </a:tc>
              </a:tr>
              <a:tr h="176624">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Access to finance: publicly supported venture capital</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 </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a:effectLst/>
                        </a:rPr>
                        <a:t> </a:t>
                      </a:r>
                      <a:endParaRPr lang="en-GB" sz="800" b="0" i="0" u="none" strike="noStrike">
                        <a:solidFill>
                          <a:srgbClr val="000000"/>
                        </a:solidFill>
                        <a:effectLst/>
                        <a:latin typeface="Arial"/>
                      </a:endParaRPr>
                    </a:p>
                  </a:txBody>
                  <a:tcPr marL="2847" marR="2847" marT="2847" marB="0"/>
                </a:tc>
                <a:tc>
                  <a:txBody>
                    <a:bodyPr/>
                    <a:lstStyle/>
                    <a:p>
                      <a:pPr algn="l" rtl="0" fontAlgn="t"/>
                      <a:r>
                        <a:rPr lang="en-GB" sz="800" u="none" strike="noStrike">
                          <a:effectLst/>
                        </a:rPr>
                        <a:t>for stimulating innovation</a:t>
                      </a:r>
                      <a:endParaRPr lang="en-GB" sz="800" b="0" i="0" u="none" strike="noStrike">
                        <a:solidFill>
                          <a:srgbClr val="000000"/>
                        </a:solidFill>
                        <a:effectLst/>
                        <a:latin typeface="Arial"/>
                      </a:endParaRPr>
                    </a:p>
                  </a:txBody>
                  <a:tcPr marL="2847" marR="2847" marT="2847" marB="0"/>
                </a:tc>
              </a:tr>
              <a:tr h="234366">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Access to finance: loan guarantees</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rtl="0" fontAlgn="t"/>
                      <a:r>
                        <a:rPr lang="en-GB" sz="800" u="none" strike="noStrike">
                          <a:effectLst/>
                        </a:rPr>
                        <a:t>business growth, sales and employment</a:t>
                      </a:r>
                      <a:endParaRPr lang="en-GB" sz="800" b="0" i="0" u="none" strike="noStrike">
                        <a:solidFill>
                          <a:srgbClr val="000000"/>
                        </a:solidFill>
                        <a:effectLst/>
                        <a:latin typeface="Arial"/>
                      </a:endParaRPr>
                    </a:p>
                  </a:txBody>
                  <a:tcPr marL="2847" marR="2847" marT="2847" marB="0"/>
                </a:tc>
                <a:tc>
                  <a:txBody>
                    <a:bodyPr/>
                    <a:lstStyle/>
                    <a:p>
                      <a:pPr algn="l" rtl="0" fontAlgn="t"/>
                      <a:r>
                        <a:rPr lang="en-GB" sz="800" u="none" strike="noStrike" dirty="0">
                          <a:effectLst/>
                        </a:rPr>
                        <a:t>adverse selection (supporting weaker firms, to the detriment of innovators)</a:t>
                      </a:r>
                      <a:endParaRPr lang="en-GB" sz="800" b="0" i="0" u="none" strike="noStrike" dirty="0">
                        <a:solidFill>
                          <a:srgbClr val="000000"/>
                        </a:solidFill>
                        <a:effectLst/>
                        <a:latin typeface="Arial"/>
                      </a:endParaRPr>
                    </a:p>
                  </a:txBody>
                  <a:tcPr marL="2847" marR="2847" marT="2847" marB="0"/>
                </a:tc>
                <a:tc>
                  <a:txBody>
                    <a:bodyPr/>
                    <a:lstStyle/>
                    <a:p>
                      <a:pPr algn="l" rtl="0" fontAlgn="t"/>
                      <a:r>
                        <a:rPr lang="en-GB" sz="800" u="none" strike="noStrike">
                          <a:effectLst/>
                        </a:rPr>
                        <a:t>firm productivity, R&amp;D or investment intensity</a:t>
                      </a:r>
                      <a:endParaRPr lang="en-GB" sz="800" b="0" i="0" u="none" strike="noStrike">
                        <a:solidFill>
                          <a:srgbClr val="000000"/>
                        </a:solidFill>
                        <a:effectLst/>
                        <a:latin typeface="Arial"/>
                      </a:endParaRPr>
                    </a:p>
                  </a:txBody>
                  <a:tcPr marL="2847" marR="2847" marT="2847" marB="0"/>
                </a:tc>
              </a:tr>
              <a:tr h="234366">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Policies for training and skills</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increased training, better infrastructure of skills</a:t>
                      </a:r>
                      <a:endParaRPr lang="en-GB" sz="800" b="0" i="0" u="none" strike="noStrike">
                        <a:solidFill>
                          <a:srgbClr val="000000"/>
                        </a:solidFill>
                        <a:effectLst/>
                        <a:latin typeface="Arial"/>
                      </a:endParaRPr>
                    </a:p>
                  </a:txBody>
                  <a:tcPr marL="2847" marR="2847" marT="2847" marB="0"/>
                </a:tc>
                <a:tc>
                  <a:txBody>
                    <a:bodyPr/>
                    <a:lstStyle/>
                    <a:p>
                      <a:pPr algn="l" rtl="0" fontAlgn="t"/>
                      <a:r>
                        <a:rPr lang="en-GB" sz="800" u="none" strike="noStrike">
                          <a:effectLst/>
                        </a:rPr>
                        <a:t>innovation performance and expenditure, in-house rather than outsourced skills</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a:effectLst/>
                        </a:rPr>
                        <a:t>Effects on innovation rather than general performance</a:t>
                      </a:r>
                      <a:endParaRPr lang="en-GB" sz="800" b="0" i="0" u="none" strike="noStrike">
                        <a:solidFill>
                          <a:srgbClr val="000000"/>
                        </a:solidFill>
                        <a:effectLst/>
                        <a:latin typeface="Arial"/>
                      </a:endParaRPr>
                    </a:p>
                  </a:txBody>
                  <a:tcPr marL="2847" marR="2847" marT="2847" marB="0"/>
                </a:tc>
              </a:tr>
              <a:tr h="349850">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Innovation and human resources: employment protection</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enterprise investments in skills; incremental innovation</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dismissal protection promotes economic growth in innovation intensive sectors, encourages investment in human capital</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dirty="0">
                          <a:effectLst/>
                        </a:rPr>
                        <a:t>effects of labour regulation on innovation</a:t>
                      </a:r>
                      <a:endParaRPr lang="en-GB" sz="800" b="0" i="0" u="none" strike="noStrike" dirty="0">
                        <a:solidFill>
                          <a:srgbClr val="000000"/>
                        </a:solidFill>
                        <a:effectLst/>
                        <a:latin typeface="Arial"/>
                      </a:endParaRPr>
                    </a:p>
                  </a:txBody>
                  <a:tcPr marL="2847" marR="2847" marT="2847" marB="0"/>
                </a:tc>
              </a:tr>
              <a:tr h="407592">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Innovation and human resources: immigration of high-skilled workers</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innovative capacity, contribution to new tech firms, academic articles and collaborative </a:t>
                      </a:r>
                      <a:r>
                        <a:rPr lang="en-GB" sz="800" u="none" strike="noStrike" dirty="0" err="1">
                          <a:effectLst/>
                        </a:rPr>
                        <a:t>sci</a:t>
                      </a:r>
                      <a:r>
                        <a:rPr lang="en-GB" sz="800" u="none" strike="noStrike" dirty="0">
                          <a:effectLst/>
                        </a:rPr>
                        <a:t>/tech work</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dirty="0">
                          <a:effectLst/>
                        </a:rPr>
                        <a:t> </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innovation performance of migration policies/labour legislation</a:t>
                      </a:r>
                      <a:endParaRPr lang="en-GB" sz="800" b="0" i="0" u="none" strike="noStrike">
                        <a:solidFill>
                          <a:srgbClr val="000000"/>
                        </a:solidFill>
                        <a:effectLst/>
                        <a:latin typeface="Arial"/>
                      </a:endParaRPr>
                    </a:p>
                  </a:txBody>
                  <a:tcPr marL="2847" marR="2847" marT="2847" marB="0"/>
                </a:tc>
              </a:tr>
              <a:tr h="176624">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Support measures for exploiting intellectual property</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a:effectLst/>
                        </a:rPr>
                        <a:t>**</a:t>
                      </a:r>
                      <a:endParaRPr lang="en-GB" sz="1000" b="0" i="0" u="none" strike="noStrike">
                        <a:solidFill>
                          <a:srgbClr val="000000"/>
                        </a:solidFill>
                        <a:effectLst/>
                        <a:latin typeface="Arial"/>
                      </a:endParaRPr>
                    </a:p>
                  </a:txBody>
                  <a:tcPr marL="2847" marR="2847" marT="2847" marB="0"/>
                </a:tc>
                <a:tc>
                  <a:txBody>
                    <a:bodyPr/>
                    <a:lstStyle/>
                    <a:p>
                      <a:pPr algn="l" fontAlgn="t"/>
                      <a:r>
                        <a:rPr lang="en-GB" sz="800" u="none" strike="noStrike">
                          <a:effectLst/>
                        </a:rPr>
                        <a:t>increase in University patenting from policy-induced system changes</a:t>
                      </a:r>
                      <a:endParaRPr lang="en-GB" sz="800" b="0" i="0" u="none" strike="noStrike">
                        <a:solidFill>
                          <a:srgbClr val="000000"/>
                        </a:solidFill>
                        <a:effectLst/>
                        <a:latin typeface="Arial"/>
                      </a:endParaRPr>
                    </a:p>
                  </a:txBody>
                  <a:tcPr marL="2847" marR="2847" marT="2847" marB="0"/>
                </a:tc>
                <a:tc>
                  <a:txBody>
                    <a:bodyPr/>
                    <a:lstStyle/>
                    <a:p>
                      <a:pPr algn="l" rtl="0" fontAlgn="t"/>
                      <a:r>
                        <a:rPr lang="en-GB" sz="800" u="none" strike="noStrike" dirty="0">
                          <a:effectLst/>
                        </a:rPr>
                        <a:t>innovation impact</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promotion of private-sector patenting</a:t>
                      </a:r>
                      <a:endParaRPr lang="en-GB" sz="800" b="0" i="0" u="none" strike="noStrike">
                        <a:solidFill>
                          <a:srgbClr val="000000"/>
                        </a:solidFill>
                        <a:effectLst/>
                        <a:latin typeface="Arial"/>
                      </a:endParaRPr>
                    </a:p>
                  </a:txBody>
                  <a:tcPr marL="2847" marR="2847" marT="2847" marB="0"/>
                </a:tc>
              </a:tr>
              <a:tr h="176624">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Entrepreneurship policy</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Business growth, </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dirty="0">
                          <a:effectLst/>
                        </a:rPr>
                        <a:t> </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Programmes combining entrepreneurship and locational intervention</a:t>
                      </a:r>
                      <a:endParaRPr lang="en-GB" sz="800" b="0" i="0" u="none" strike="noStrike">
                        <a:solidFill>
                          <a:srgbClr val="000000"/>
                        </a:solidFill>
                        <a:effectLst/>
                        <a:latin typeface="Arial"/>
                      </a:endParaRPr>
                    </a:p>
                  </a:txBody>
                  <a:tcPr marL="2847" marR="2847" marT="2847" marB="0"/>
                </a:tc>
              </a:tr>
              <a:tr h="234366">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Technical services and advice</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fontAlgn="t"/>
                      <a:r>
                        <a:rPr lang="en-GB" sz="800" u="none" strike="noStrike" dirty="0">
                          <a:effectLst/>
                        </a:rPr>
                        <a:t>Improved environmental performance, productivity, product development and innovation</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Significant/fundamental improvements for participants</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a:effectLst/>
                        </a:rPr>
                        <a:t> </a:t>
                      </a:r>
                      <a:endParaRPr lang="en-GB" sz="800" b="0" i="0" u="none" strike="noStrike">
                        <a:solidFill>
                          <a:srgbClr val="000000"/>
                        </a:solidFill>
                        <a:effectLst/>
                        <a:latin typeface="Arial"/>
                      </a:endParaRPr>
                    </a:p>
                  </a:txBody>
                  <a:tcPr marL="2847" marR="2847" marT="2847" marB="0"/>
                </a:tc>
              </a:tr>
              <a:tr h="234366">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smtClean="0">
                          <a:effectLst/>
                        </a:rPr>
                        <a:t>Cluster policy</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rtl="0" fontAlgn="t"/>
                      <a:r>
                        <a:rPr lang="en-GB" sz="800" u="none" strike="noStrike">
                          <a:effectLst/>
                        </a:rPr>
                        <a:t>building connections</a:t>
                      </a:r>
                      <a:endParaRPr lang="en-GB" sz="800" b="0" i="0" u="none" strike="noStrike">
                        <a:solidFill>
                          <a:srgbClr val="000000"/>
                        </a:solidFill>
                        <a:effectLst/>
                        <a:latin typeface="Arial"/>
                      </a:endParaRPr>
                    </a:p>
                  </a:txBody>
                  <a:tcPr marL="2847" marR="2847" marT="2847" marB="0"/>
                </a:tc>
                <a:tc>
                  <a:txBody>
                    <a:bodyPr/>
                    <a:lstStyle/>
                    <a:p>
                      <a:pPr algn="l" rtl="0" fontAlgn="t"/>
                      <a:r>
                        <a:rPr lang="en-GB" sz="800" u="none" strike="noStrike" dirty="0">
                          <a:effectLst/>
                        </a:rPr>
                        <a:t>building clusters from scratch, cluster participation on firm performance</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 </a:t>
                      </a:r>
                      <a:endParaRPr lang="en-GB" sz="800" b="0" i="0" u="none" strike="noStrike">
                        <a:solidFill>
                          <a:srgbClr val="000000"/>
                        </a:solidFill>
                        <a:effectLst/>
                        <a:latin typeface="Arial"/>
                      </a:endParaRPr>
                    </a:p>
                  </a:txBody>
                  <a:tcPr marL="2847" marR="2847" marT="2847" marB="0"/>
                </a:tc>
              </a:tr>
              <a:tr h="292107">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Policies to support collaboration for R&amp;D and innovation</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a:effectLst/>
                        </a:rPr>
                        <a:t>***</a:t>
                      </a:r>
                      <a:endParaRPr lang="en-GB" sz="1000" b="0" i="0" u="none" strike="noStrike">
                        <a:solidFill>
                          <a:srgbClr val="000000"/>
                        </a:solidFill>
                        <a:effectLst/>
                        <a:latin typeface="Arial"/>
                      </a:endParaRPr>
                    </a:p>
                  </a:txBody>
                  <a:tcPr marL="2847" marR="2847" marT="2847" marB="0"/>
                </a:tc>
                <a:tc>
                  <a:txBody>
                    <a:bodyPr/>
                    <a:lstStyle/>
                    <a:p>
                      <a:pPr algn="l" rtl="0" fontAlgn="t"/>
                      <a:r>
                        <a:rPr lang="en-GB" sz="800" u="none" strike="noStrike">
                          <a:effectLst/>
                        </a:rPr>
                        <a:t>Input additionality, collaboration, building connections, increased employment and value added, increased patenting</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dirty="0">
                          <a:effectLst/>
                        </a:rPr>
                        <a:t>Output effects (learning, attitudes, creativity, internationalisation)</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 </a:t>
                      </a:r>
                      <a:endParaRPr lang="en-GB" sz="800" b="0" i="0" u="none" strike="noStrike">
                        <a:solidFill>
                          <a:srgbClr val="000000"/>
                        </a:solidFill>
                        <a:effectLst/>
                        <a:latin typeface="Arial"/>
                      </a:endParaRPr>
                    </a:p>
                  </a:txBody>
                  <a:tcPr marL="2847" marR="2847" marT="2847" marB="0"/>
                </a:tc>
              </a:tr>
              <a:tr h="292107">
                <a:tc vMerge="1">
                  <a:txBody>
                    <a:bodyPr/>
                    <a:lstStyle/>
                    <a:p>
                      <a:pPr algn="l" fontAlgn="t"/>
                      <a:endParaRPr lang="en-GB" sz="7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Innovation network policies</a:t>
                      </a:r>
                      <a:endParaRPr lang="en-GB" sz="800" b="0" i="0" u="none" strike="noStrike" dirty="0">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rtl="0" fontAlgn="t"/>
                      <a:r>
                        <a:rPr lang="en-GB" sz="800" u="none" strike="noStrike">
                          <a:effectLst/>
                        </a:rPr>
                        <a:t>building connections</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dirty="0">
                          <a:effectLst/>
                        </a:rPr>
                        <a:t>Effects on learning and skill enhancement</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dirty="0">
                          <a:effectLst/>
                        </a:rPr>
                        <a:t>which networks contribute to </a:t>
                      </a:r>
                      <a:r>
                        <a:rPr lang="en-GB" sz="800" u="none" strike="noStrike" dirty="0" smtClean="0">
                          <a:effectLst/>
                        </a:rPr>
                        <a:t>innovation </a:t>
                      </a:r>
                      <a:r>
                        <a:rPr lang="en-GB" sz="800" u="none" strike="noStrike" dirty="0">
                          <a:effectLst/>
                        </a:rPr>
                        <a:t>(if any) or how; policy-driven development (over organic development)</a:t>
                      </a:r>
                      <a:endParaRPr lang="en-GB" sz="800" b="0" i="0" u="none" strike="noStrike" dirty="0">
                        <a:solidFill>
                          <a:srgbClr val="000000"/>
                        </a:solidFill>
                        <a:effectLst/>
                        <a:latin typeface="Arial"/>
                      </a:endParaRPr>
                    </a:p>
                  </a:txBody>
                  <a:tcPr marL="2847" marR="2847" marT="2847" marB="0"/>
                </a:tc>
              </a:tr>
              <a:tr h="176624">
                <a:tc rowSpan="7">
                  <a:txBody>
                    <a:bodyPr/>
                    <a:lstStyle/>
                    <a:p>
                      <a:pPr algn="ctr" rtl="0" fontAlgn="t"/>
                      <a:r>
                        <a:rPr lang="en-GB" sz="700" u="none" strike="noStrike" dirty="0">
                          <a:effectLst/>
                        </a:rPr>
                        <a:t>Demand</a:t>
                      </a:r>
                      <a:endParaRPr lang="en-GB" sz="700" b="1"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p>
                      <a:pPr algn="ctr" fontAlgn="t"/>
                      <a:r>
                        <a:rPr lang="en-GB" sz="700" u="none" strike="noStrike" dirty="0">
                          <a:effectLst/>
                        </a:rPr>
                        <a:t> </a:t>
                      </a:r>
                      <a:endParaRPr lang="en-GB" sz="700" b="0" i="0" u="none" strike="noStrike" dirty="0">
                        <a:solidFill>
                          <a:srgbClr val="000000"/>
                        </a:solidFill>
                        <a:effectLst/>
                        <a:latin typeface="Arial"/>
                      </a:endParaRPr>
                    </a:p>
                  </a:txBody>
                  <a:tcPr marL="2847" marR="2847" marT="2847" marB="0" vert="vert270"/>
                </a:tc>
                <a:tc>
                  <a:txBody>
                    <a:bodyPr/>
                    <a:lstStyle/>
                    <a:p>
                      <a:pPr algn="l" rtl="0" fontAlgn="t"/>
                      <a:r>
                        <a:rPr lang="en-GB" sz="800" u="none" strike="noStrike">
                          <a:effectLst/>
                        </a:rPr>
                        <a:t>Measures to stimulate private demand for innovation</a:t>
                      </a:r>
                      <a:endParaRPr lang="en-GB" sz="800" b="0" i="0" u="none" strike="noStrike">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 </a:t>
                      </a:r>
                      <a:endParaRPr lang="en-GB" sz="800" b="0" i="0" u="none" strike="noStrike">
                        <a:solidFill>
                          <a:srgbClr val="000000"/>
                        </a:solidFill>
                        <a:effectLst/>
                        <a:latin typeface="Arial"/>
                      </a:endParaRPr>
                    </a:p>
                  </a:txBody>
                  <a:tcPr marL="2847" marR="2847" marT="2847" marB="0"/>
                </a:tc>
                <a:tc>
                  <a:txBody>
                    <a:bodyPr/>
                    <a:lstStyle/>
                    <a:p>
                      <a:pPr algn="l" rtl="0" fontAlgn="t"/>
                      <a:r>
                        <a:rPr lang="en-GB" sz="800" u="none" strike="noStrike">
                          <a:effectLst/>
                        </a:rPr>
                        <a:t>price-based mechanisms for incremental; command-and-control for radical</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dirty="0">
                          <a:effectLst/>
                        </a:rPr>
                        <a:t>stimulation of further innovation</a:t>
                      </a:r>
                      <a:endParaRPr lang="en-GB" sz="800" b="0" i="0" u="none" strike="noStrike" dirty="0">
                        <a:solidFill>
                          <a:srgbClr val="000000"/>
                        </a:solidFill>
                        <a:effectLst/>
                        <a:latin typeface="Arial"/>
                      </a:endParaRPr>
                    </a:p>
                  </a:txBody>
                  <a:tcPr marL="2847" marR="2847" marT="2847" marB="0"/>
                </a:tc>
              </a:tr>
              <a:tr h="349850">
                <a:tc vMerge="1">
                  <a:txBody>
                    <a:bodyPr/>
                    <a:lstStyle/>
                    <a:p>
                      <a:pPr algn="ctr" fontAlgn="t"/>
                      <a:endParaRPr lang="en-GB" sz="700" b="0" i="0" u="none" strike="noStrike" dirty="0">
                        <a:solidFill>
                          <a:srgbClr val="000000"/>
                        </a:solidFill>
                        <a:effectLst/>
                        <a:latin typeface="Arial"/>
                      </a:endParaRPr>
                    </a:p>
                  </a:txBody>
                  <a:tcPr marL="2847" marR="2847" marT="2847" marB="0" vert="vert270"/>
                </a:tc>
                <a:tc>
                  <a:txBody>
                    <a:bodyPr/>
                    <a:lstStyle/>
                    <a:p>
                      <a:pPr algn="l" rtl="0" fontAlgn="t"/>
                      <a:r>
                        <a:rPr lang="en-GB" sz="800" u="none" strike="noStrike">
                          <a:effectLst/>
                        </a:rPr>
                        <a:t>Public procurement policies</a:t>
                      </a:r>
                      <a:endParaRPr lang="en-GB" sz="800" b="0" i="0" u="none" strike="noStrike">
                        <a:solidFill>
                          <a:srgbClr val="000000"/>
                        </a:solidFill>
                        <a:effectLst/>
                        <a:latin typeface="Arial"/>
                      </a:endParaRPr>
                    </a:p>
                  </a:txBody>
                  <a:tcPr marL="2847" marR="2847" marT="2847" marB="0"/>
                </a:tc>
                <a:tc>
                  <a:txBody>
                    <a:bodyPr/>
                    <a:lstStyle/>
                    <a:p>
                      <a:pPr algn="ctr" fontAlgn="t"/>
                      <a:r>
                        <a:rPr lang="en-GB" sz="1000" u="none" strike="noStrike">
                          <a:effectLst/>
                        </a:rPr>
                        <a:t>*</a:t>
                      </a:r>
                      <a:endParaRPr lang="en-GB" sz="1000" b="0" i="0" u="none" strike="noStrike">
                        <a:solidFill>
                          <a:srgbClr val="000000"/>
                        </a:solidFill>
                        <a:effectLst/>
                        <a:latin typeface="Arial"/>
                      </a:endParaRPr>
                    </a:p>
                  </a:txBody>
                  <a:tcPr marL="2847" marR="2847" marT="2847" marB="0"/>
                </a:tc>
                <a:tc>
                  <a:txBody>
                    <a:bodyPr/>
                    <a:lstStyle/>
                    <a:p>
                      <a:pPr algn="l" fontAlgn="t"/>
                      <a:r>
                        <a:rPr lang="en-GB" sz="800" u="none" strike="noStrike" dirty="0">
                          <a:effectLst/>
                        </a:rPr>
                        <a:t>tackling </a:t>
                      </a:r>
                      <a:r>
                        <a:rPr lang="en-GB" sz="800" u="none" strike="noStrike" dirty="0" smtClean="0">
                          <a:effectLst/>
                        </a:rPr>
                        <a:t>deficiencies </a:t>
                      </a:r>
                      <a:r>
                        <a:rPr lang="en-GB" sz="800" u="none" strike="noStrike" dirty="0">
                          <a:effectLst/>
                        </a:rPr>
                        <a:t>of practices in relation to innovation; positive effects on target group, public bodies and their capabilities</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 </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dirty="0">
                          <a:effectLst/>
                        </a:rPr>
                        <a:t>efficacy of policies to achieve aim; behavioural </a:t>
                      </a:r>
                      <a:r>
                        <a:rPr lang="en-GB" sz="800" u="none" strike="noStrike" dirty="0" err="1">
                          <a:effectLst/>
                        </a:rPr>
                        <a:t>additionality</a:t>
                      </a:r>
                      <a:r>
                        <a:rPr lang="en-GB" sz="800" u="none" strike="noStrike" dirty="0">
                          <a:effectLst/>
                        </a:rPr>
                        <a:t>; subsequent </a:t>
                      </a:r>
                      <a:r>
                        <a:rPr lang="en-GB" sz="800" u="none" strike="noStrike" dirty="0" err="1">
                          <a:effectLst/>
                        </a:rPr>
                        <a:t>additionality</a:t>
                      </a:r>
                      <a:r>
                        <a:rPr lang="en-GB" sz="800" u="none" strike="noStrike" dirty="0">
                          <a:effectLst/>
                        </a:rPr>
                        <a:t>; </a:t>
                      </a:r>
                      <a:r>
                        <a:rPr lang="en-GB" sz="800" u="none" strike="noStrike" dirty="0" smtClean="0">
                          <a:effectLst/>
                        </a:rPr>
                        <a:t>repercussions </a:t>
                      </a:r>
                      <a:r>
                        <a:rPr lang="en-GB" sz="800" u="none" strike="noStrike" dirty="0">
                          <a:effectLst/>
                        </a:rPr>
                        <a:t>of diffusion on subsequent innovation activity</a:t>
                      </a:r>
                      <a:endParaRPr lang="en-GB" sz="800" b="0" i="0" u="none" strike="noStrike" dirty="0">
                        <a:solidFill>
                          <a:srgbClr val="000000"/>
                        </a:solidFill>
                        <a:effectLst/>
                        <a:latin typeface="Arial"/>
                      </a:endParaRPr>
                    </a:p>
                  </a:txBody>
                  <a:tcPr marL="2847" marR="2847" marT="2847" marB="0"/>
                </a:tc>
              </a:tr>
              <a:tr h="234366">
                <a:tc vMerge="1">
                  <a:txBody>
                    <a:bodyPr/>
                    <a:lstStyle/>
                    <a:p>
                      <a:pPr algn="ctr" fontAlgn="t"/>
                      <a:endParaRPr lang="en-GB" sz="700" b="0" i="0" u="none" strike="noStrike" dirty="0">
                        <a:solidFill>
                          <a:srgbClr val="000000"/>
                        </a:solidFill>
                        <a:effectLst/>
                        <a:latin typeface="Arial"/>
                      </a:endParaRPr>
                    </a:p>
                  </a:txBody>
                  <a:tcPr marL="2847" marR="2847" marT="2847" marB="0" vert="vert270"/>
                </a:tc>
                <a:tc>
                  <a:txBody>
                    <a:bodyPr/>
                    <a:lstStyle/>
                    <a:p>
                      <a:pPr algn="l" rtl="0" fontAlgn="t"/>
                      <a:r>
                        <a:rPr lang="en-GB" sz="800" u="none" strike="noStrike">
                          <a:effectLst/>
                        </a:rPr>
                        <a:t>Pre-commercial procurement</a:t>
                      </a:r>
                      <a:endParaRPr lang="en-GB" sz="800" b="0" i="0" u="none" strike="noStrike">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rtl="0" fontAlgn="t"/>
                      <a:r>
                        <a:rPr lang="en-GB" sz="800" u="none" strike="noStrike">
                          <a:effectLst/>
                        </a:rPr>
                        <a:t>short-run effects on innovation and economy; contributing to firm growth and innovation</a:t>
                      </a:r>
                      <a:endParaRPr lang="en-GB" sz="800" b="0" i="0" u="none" strike="noStrike">
                        <a:solidFill>
                          <a:srgbClr val="000000"/>
                        </a:solidFill>
                        <a:effectLst/>
                        <a:latin typeface="Arial"/>
                      </a:endParaRPr>
                    </a:p>
                  </a:txBody>
                  <a:tcPr marL="2847" marR="2847" marT="2847" marB="0"/>
                </a:tc>
                <a:tc>
                  <a:txBody>
                    <a:bodyPr/>
                    <a:lstStyle/>
                    <a:p>
                      <a:pPr algn="l" rtl="0" fontAlgn="t"/>
                      <a:r>
                        <a:rPr lang="en-GB" sz="800" u="none" strike="noStrike">
                          <a:effectLst/>
                        </a:rPr>
                        <a:t>diffusion of innovation, long-run effects</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dirty="0">
                          <a:effectLst/>
                        </a:rPr>
                        <a:t>PCP schemes being more or less effective than other methods</a:t>
                      </a:r>
                      <a:endParaRPr lang="en-GB" sz="800" b="0" i="0" u="none" strike="noStrike" dirty="0">
                        <a:solidFill>
                          <a:srgbClr val="000000"/>
                        </a:solidFill>
                        <a:effectLst/>
                        <a:latin typeface="Arial"/>
                      </a:endParaRPr>
                    </a:p>
                  </a:txBody>
                  <a:tcPr marL="2847" marR="2847" marT="2847" marB="0"/>
                </a:tc>
              </a:tr>
              <a:tr h="234366">
                <a:tc vMerge="1">
                  <a:txBody>
                    <a:bodyPr/>
                    <a:lstStyle/>
                    <a:p>
                      <a:pPr algn="ctr" fontAlgn="t"/>
                      <a:endParaRPr lang="en-GB" sz="700" b="0" i="0" u="none" strike="noStrike" dirty="0">
                        <a:solidFill>
                          <a:srgbClr val="000000"/>
                        </a:solidFill>
                        <a:effectLst/>
                        <a:latin typeface="Arial"/>
                      </a:endParaRPr>
                    </a:p>
                  </a:txBody>
                  <a:tcPr marL="2847" marR="2847" marT="2847" marB="0" vert="vert270"/>
                </a:tc>
                <a:tc>
                  <a:txBody>
                    <a:bodyPr/>
                    <a:lstStyle/>
                    <a:p>
                      <a:pPr algn="l" rtl="0" fontAlgn="t"/>
                      <a:r>
                        <a:rPr lang="en-GB" sz="800" u="none" strike="noStrike">
                          <a:effectLst/>
                        </a:rPr>
                        <a:t>Innovation inducement prizes</a:t>
                      </a:r>
                      <a:endParaRPr lang="en-GB" sz="800" b="0" i="0" u="none" strike="noStrike">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Positive prestige effects for sponsors, increasing innovation; increased awareness</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dirty="0">
                          <a:effectLst/>
                        </a:rPr>
                        <a:t>Opportunity for experimentation in innovation policy</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dirty="0">
                          <a:effectLst/>
                        </a:rPr>
                        <a:t>Long term effects of prizes in this field</a:t>
                      </a:r>
                      <a:endParaRPr lang="en-GB" sz="800" b="0" i="0" u="none" strike="noStrike" dirty="0">
                        <a:solidFill>
                          <a:srgbClr val="000000"/>
                        </a:solidFill>
                        <a:effectLst/>
                        <a:latin typeface="Arial"/>
                      </a:endParaRPr>
                    </a:p>
                  </a:txBody>
                  <a:tcPr marL="2847" marR="2847" marT="2847" marB="0"/>
                </a:tc>
              </a:tr>
              <a:tr h="152846">
                <a:tc vMerge="1">
                  <a:txBody>
                    <a:bodyPr/>
                    <a:lstStyle/>
                    <a:p>
                      <a:pPr algn="ctr" fontAlgn="t"/>
                      <a:endParaRPr lang="en-GB" sz="700" b="0" i="0" u="none" strike="noStrike" dirty="0">
                        <a:solidFill>
                          <a:srgbClr val="000000"/>
                        </a:solidFill>
                        <a:effectLst/>
                        <a:latin typeface="Arial"/>
                      </a:endParaRPr>
                    </a:p>
                  </a:txBody>
                  <a:tcPr marL="2847" marR="2847" marT="2847" marB="0" vert="vert270"/>
                </a:tc>
                <a:tc>
                  <a:txBody>
                    <a:bodyPr/>
                    <a:lstStyle/>
                    <a:p>
                      <a:pPr algn="l" rtl="0" fontAlgn="t"/>
                      <a:r>
                        <a:rPr lang="en-GB" sz="800" u="none" strike="noStrike">
                          <a:effectLst/>
                        </a:rPr>
                        <a:t>Standardisation and standards</a:t>
                      </a:r>
                      <a:endParaRPr lang="en-GB" sz="800" b="0" i="0" u="none" strike="noStrike">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rtl="0" fontAlgn="t"/>
                      <a:r>
                        <a:rPr lang="en-GB" sz="800" u="none" strike="noStrike">
                          <a:effectLst/>
                        </a:rPr>
                        <a:t>growth effects, increase in patenting</a:t>
                      </a:r>
                      <a:endParaRPr lang="en-GB" sz="800" b="0" i="0" u="none" strike="noStrike">
                        <a:solidFill>
                          <a:srgbClr val="000000"/>
                        </a:solidFill>
                        <a:effectLst/>
                        <a:latin typeface="Arial"/>
                      </a:endParaRPr>
                    </a:p>
                  </a:txBody>
                  <a:tcPr marL="2847" marR="2847" marT="2847" marB="0"/>
                </a:tc>
                <a:tc>
                  <a:txBody>
                    <a:bodyPr/>
                    <a:lstStyle/>
                    <a:p>
                      <a:pPr algn="l" fontAlgn="b"/>
                      <a:endParaRPr lang="en-GB" sz="800" b="0" i="0" u="none" strike="noStrike" dirty="0">
                        <a:solidFill>
                          <a:srgbClr val="000000"/>
                        </a:solidFill>
                        <a:effectLst/>
                        <a:latin typeface="Calibri"/>
                      </a:endParaRPr>
                    </a:p>
                  </a:txBody>
                  <a:tcPr marL="2847" marR="2847" marT="2847" marB="0" anchor="b"/>
                </a:tc>
                <a:tc>
                  <a:txBody>
                    <a:bodyPr/>
                    <a:lstStyle/>
                    <a:p>
                      <a:pPr algn="l" fontAlgn="t"/>
                      <a:r>
                        <a:rPr lang="en-GB" sz="800" u="none" strike="noStrike">
                          <a:effectLst/>
                        </a:rPr>
                        <a:t> </a:t>
                      </a:r>
                      <a:endParaRPr lang="en-GB" sz="800" b="0" i="0" u="none" strike="noStrike">
                        <a:solidFill>
                          <a:srgbClr val="000000"/>
                        </a:solidFill>
                        <a:effectLst/>
                        <a:latin typeface="Arial"/>
                      </a:endParaRPr>
                    </a:p>
                  </a:txBody>
                  <a:tcPr marL="2847" marR="2847" marT="2847" marB="0"/>
                </a:tc>
              </a:tr>
              <a:tr h="349850">
                <a:tc vMerge="1">
                  <a:txBody>
                    <a:bodyPr/>
                    <a:lstStyle/>
                    <a:p>
                      <a:pPr algn="ctr" fontAlgn="t"/>
                      <a:endParaRPr lang="en-GB" sz="700" b="0" i="0" u="none" strike="noStrike" dirty="0">
                        <a:solidFill>
                          <a:srgbClr val="000000"/>
                        </a:solidFill>
                        <a:effectLst/>
                        <a:latin typeface="Arial"/>
                      </a:endParaRPr>
                    </a:p>
                  </a:txBody>
                  <a:tcPr marL="2847" marR="2847" marT="2847" marB="0" vert="vert270"/>
                </a:tc>
                <a:tc>
                  <a:txBody>
                    <a:bodyPr/>
                    <a:lstStyle/>
                    <a:p>
                      <a:pPr algn="l" rtl="0" fontAlgn="t"/>
                      <a:r>
                        <a:rPr lang="en-GB" sz="800" u="none" strike="noStrike">
                          <a:effectLst/>
                        </a:rPr>
                        <a:t>Regulation</a:t>
                      </a:r>
                      <a:endParaRPr lang="en-GB" sz="800" b="0" i="0" u="none" strike="noStrike">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fontAlgn="t"/>
                      <a:r>
                        <a:rPr lang="en-GB" sz="800" u="none" strike="noStrike">
                          <a:effectLst/>
                        </a:rPr>
                        <a:t>negative effects from policy uncertainty; positive effects for larger companies who can comply</a:t>
                      </a:r>
                      <a:endParaRPr lang="en-GB" sz="800" b="0" i="0" u="none" strike="noStrike">
                        <a:solidFill>
                          <a:srgbClr val="000000"/>
                        </a:solidFill>
                        <a:effectLst/>
                        <a:latin typeface="Arial"/>
                      </a:endParaRPr>
                    </a:p>
                  </a:txBody>
                  <a:tcPr marL="2847" marR="2847" marT="2847" marB="0"/>
                </a:tc>
                <a:tc>
                  <a:txBody>
                    <a:bodyPr/>
                    <a:lstStyle/>
                    <a:p>
                      <a:pPr algn="l" rtl="0" fontAlgn="t"/>
                      <a:r>
                        <a:rPr lang="en-GB" sz="800" u="none" strike="noStrike">
                          <a:effectLst/>
                        </a:rPr>
                        <a:t>Innovation effects, particularly in the long run; negative effects on companies with less capacity for compliance</a:t>
                      </a:r>
                      <a:endParaRPr lang="en-GB" sz="800" b="0" i="0" u="none" strike="noStrike">
                        <a:solidFill>
                          <a:srgbClr val="000000"/>
                        </a:solidFill>
                        <a:effectLst/>
                        <a:latin typeface="Arial"/>
                      </a:endParaRPr>
                    </a:p>
                  </a:txBody>
                  <a:tcPr marL="2847" marR="2847" marT="2847" marB="0"/>
                </a:tc>
                <a:tc>
                  <a:txBody>
                    <a:bodyPr/>
                    <a:lstStyle/>
                    <a:p>
                      <a:pPr algn="l" fontAlgn="t"/>
                      <a:r>
                        <a:rPr lang="en-GB" sz="800" u="none" strike="noStrike" dirty="0">
                          <a:effectLst/>
                        </a:rPr>
                        <a:t> </a:t>
                      </a:r>
                      <a:endParaRPr lang="en-GB" sz="800" b="0" i="0" u="none" strike="noStrike" dirty="0">
                        <a:solidFill>
                          <a:srgbClr val="000000"/>
                        </a:solidFill>
                        <a:effectLst/>
                        <a:latin typeface="Arial"/>
                      </a:endParaRPr>
                    </a:p>
                  </a:txBody>
                  <a:tcPr marL="2847" marR="2847" marT="2847" marB="0"/>
                </a:tc>
              </a:tr>
              <a:tr h="234366">
                <a:tc vMerge="1">
                  <a:txBody>
                    <a:bodyPr/>
                    <a:lstStyle/>
                    <a:p>
                      <a:pPr algn="ctr" fontAlgn="t"/>
                      <a:endParaRPr lang="en-GB" sz="700" b="0" i="0" u="none" strike="noStrike" dirty="0">
                        <a:solidFill>
                          <a:srgbClr val="000000"/>
                        </a:solidFill>
                        <a:effectLst/>
                        <a:latin typeface="Arial"/>
                      </a:endParaRPr>
                    </a:p>
                  </a:txBody>
                  <a:tcPr marL="2847" marR="2847" marT="2847" marB="0" vert="vert270"/>
                </a:tc>
                <a:tc>
                  <a:txBody>
                    <a:bodyPr/>
                    <a:lstStyle/>
                    <a:p>
                      <a:pPr algn="l" rtl="0" fontAlgn="t"/>
                      <a:r>
                        <a:rPr lang="en-GB" sz="800" u="none" strike="noStrike">
                          <a:effectLst/>
                        </a:rPr>
                        <a:t>Technology Foresight</a:t>
                      </a:r>
                      <a:endParaRPr lang="en-GB" sz="800" b="0" i="0" u="none" strike="noStrike">
                        <a:solidFill>
                          <a:srgbClr val="000000"/>
                        </a:solidFill>
                        <a:effectLst/>
                        <a:latin typeface="Arial"/>
                      </a:endParaRPr>
                    </a:p>
                  </a:txBody>
                  <a:tcPr marL="2847" marR="2847" marT="2847" marB="0"/>
                </a:tc>
                <a:tc>
                  <a:txBody>
                    <a:bodyPr/>
                    <a:lstStyle/>
                    <a:p>
                      <a:pPr algn="ctr" fontAlgn="t"/>
                      <a:r>
                        <a:rPr lang="en-GB" sz="1000" u="none" strike="noStrike" dirty="0">
                          <a:effectLst/>
                        </a:rPr>
                        <a:t>*</a:t>
                      </a:r>
                      <a:endParaRPr lang="en-GB" sz="1000" b="0" i="0" u="none" strike="noStrike" dirty="0">
                        <a:solidFill>
                          <a:srgbClr val="000000"/>
                        </a:solidFill>
                        <a:effectLst/>
                        <a:latin typeface="Arial"/>
                      </a:endParaRPr>
                    </a:p>
                  </a:txBody>
                  <a:tcPr marL="2847" marR="2847" marT="2847" marB="0"/>
                </a:tc>
                <a:tc>
                  <a:txBody>
                    <a:bodyPr/>
                    <a:lstStyle/>
                    <a:p>
                      <a:pPr algn="l" rtl="0" fontAlgn="t"/>
                      <a:r>
                        <a:rPr lang="en-GB" sz="800" u="none" strike="noStrike" dirty="0">
                          <a:effectLst/>
                        </a:rPr>
                        <a:t>innovation policy design</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dirty="0">
                          <a:effectLst/>
                        </a:rPr>
                        <a:t>improved depth of reflection on policy; provides platform for instrumental informed debate</a:t>
                      </a:r>
                      <a:endParaRPr lang="en-GB" sz="800" b="0" i="0" u="none" strike="noStrike" dirty="0">
                        <a:solidFill>
                          <a:srgbClr val="000000"/>
                        </a:solidFill>
                        <a:effectLst/>
                        <a:latin typeface="Arial"/>
                      </a:endParaRPr>
                    </a:p>
                  </a:txBody>
                  <a:tcPr marL="2847" marR="2847" marT="2847" marB="0"/>
                </a:tc>
                <a:tc>
                  <a:txBody>
                    <a:bodyPr/>
                    <a:lstStyle/>
                    <a:p>
                      <a:pPr algn="l" fontAlgn="t"/>
                      <a:r>
                        <a:rPr lang="en-GB" sz="800" u="none" strike="noStrike" dirty="0">
                          <a:effectLst/>
                        </a:rPr>
                        <a:t>high order impacts of </a:t>
                      </a:r>
                      <a:r>
                        <a:rPr lang="en-GB" sz="800" u="none" strike="noStrike" dirty="0" err="1">
                          <a:effectLst/>
                        </a:rPr>
                        <a:t>foresighting</a:t>
                      </a:r>
                      <a:endParaRPr lang="en-GB" sz="800" b="0" i="0" u="none" strike="noStrike" dirty="0">
                        <a:solidFill>
                          <a:srgbClr val="000000"/>
                        </a:solidFill>
                        <a:effectLst/>
                        <a:latin typeface="Arial"/>
                      </a:endParaRPr>
                    </a:p>
                  </a:txBody>
                  <a:tcPr marL="2847" marR="2847" marT="2847" marB="0"/>
                </a:tc>
              </a:tr>
            </a:tbl>
          </a:graphicData>
        </a:graphic>
      </p:graphicFrame>
      <p:sp>
        <p:nvSpPr>
          <p:cNvPr id="4" name="Rectangle 3"/>
          <p:cNvSpPr/>
          <p:nvPr/>
        </p:nvSpPr>
        <p:spPr>
          <a:xfrm>
            <a:off x="144016" y="1340768"/>
            <a:ext cx="5796136" cy="144016"/>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144016" y="4005064"/>
            <a:ext cx="6876256" cy="170854"/>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3707904" y="1988840"/>
            <a:ext cx="4968552" cy="923330"/>
          </a:xfrm>
          <a:prstGeom prst="rect">
            <a:avLst/>
          </a:prstGeom>
          <a:solidFill>
            <a:schemeClr val="bg1"/>
          </a:solidFill>
          <a:ln>
            <a:solidFill>
              <a:srgbClr val="C00000"/>
            </a:solidFill>
          </a:ln>
        </p:spPr>
        <p:txBody>
          <a:bodyPr wrap="square" rtlCol="0">
            <a:spAutoFit/>
          </a:bodyPr>
          <a:lstStyle/>
          <a:p>
            <a:r>
              <a:rPr lang="en-GB" b="1" dirty="0" smtClean="0">
                <a:solidFill>
                  <a:srgbClr val="C00000"/>
                </a:solidFill>
              </a:rPr>
              <a:t>R&amp;D tax credits increase incremental innovation; no evidence they increase firm productivity; impact on radical innovation is unclear</a:t>
            </a:r>
            <a:endParaRPr lang="en-GB" b="1" dirty="0">
              <a:solidFill>
                <a:srgbClr val="C00000"/>
              </a:solidFill>
            </a:endParaRPr>
          </a:p>
        </p:txBody>
      </p:sp>
      <p:cxnSp>
        <p:nvCxnSpPr>
          <p:cNvPr id="8" name="Straight Arrow Connector 7"/>
          <p:cNvCxnSpPr/>
          <p:nvPr/>
        </p:nvCxnSpPr>
        <p:spPr>
          <a:xfrm flipH="1" flipV="1">
            <a:off x="5004048" y="4149080"/>
            <a:ext cx="1872208" cy="216024"/>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88024" y="4449886"/>
            <a:ext cx="4040832" cy="1200329"/>
          </a:xfrm>
          <a:prstGeom prst="rect">
            <a:avLst/>
          </a:prstGeom>
          <a:solidFill>
            <a:schemeClr val="bg1"/>
          </a:solidFill>
          <a:ln>
            <a:solidFill>
              <a:srgbClr val="C00000"/>
            </a:solidFill>
          </a:ln>
        </p:spPr>
        <p:txBody>
          <a:bodyPr wrap="square" rtlCol="0">
            <a:spAutoFit/>
          </a:bodyPr>
          <a:lstStyle/>
          <a:p>
            <a:r>
              <a:rPr lang="en-GB" b="1" dirty="0" smtClean="0">
                <a:solidFill>
                  <a:srgbClr val="C00000"/>
                </a:solidFill>
              </a:rPr>
              <a:t>Cluster policies do help build connections between firms, but evidence that they improve firm performance is mixed</a:t>
            </a:r>
            <a:endParaRPr lang="en-GB" b="1" dirty="0">
              <a:solidFill>
                <a:srgbClr val="C00000"/>
              </a:solidFill>
            </a:endParaRPr>
          </a:p>
        </p:txBody>
      </p:sp>
      <p:sp>
        <p:nvSpPr>
          <p:cNvPr id="12" name="TextBox 11"/>
          <p:cNvSpPr txBox="1"/>
          <p:nvPr/>
        </p:nvSpPr>
        <p:spPr>
          <a:xfrm>
            <a:off x="243136" y="5962054"/>
            <a:ext cx="4040832" cy="646331"/>
          </a:xfrm>
          <a:prstGeom prst="rect">
            <a:avLst/>
          </a:prstGeom>
          <a:solidFill>
            <a:schemeClr val="bg1"/>
          </a:solidFill>
          <a:ln>
            <a:solidFill>
              <a:srgbClr val="C00000"/>
            </a:solidFill>
          </a:ln>
        </p:spPr>
        <p:txBody>
          <a:bodyPr wrap="square" rtlCol="0">
            <a:spAutoFit/>
          </a:bodyPr>
          <a:lstStyle/>
          <a:p>
            <a:r>
              <a:rPr lang="en-GB" b="1" i="1" dirty="0" smtClean="0"/>
              <a:t>Source: </a:t>
            </a:r>
            <a:r>
              <a:rPr lang="en-GB" b="1" i="1" dirty="0" err="1" smtClean="0"/>
              <a:t>Nesta</a:t>
            </a:r>
            <a:r>
              <a:rPr lang="en-GB" b="1" i="1" dirty="0" smtClean="0"/>
              <a:t>/University of Manchester review of </a:t>
            </a:r>
            <a:r>
              <a:rPr lang="en-GB" b="1" i="1" dirty="0" smtClean="0"/>
              <a:t>evaluations in 18 </a:t>
            </a:r>
            <a:r>
              <a:rPr lang="en-GB" b="1" i="1" dirty="0" smtClean="0"/>
              <a:t>policy areas</a:t>
            </a:r>
            <a:endParaRPr lang="en-GB" b="1" i="1" dirty="0"/>
          </a:p>
        </p:txBody>
      </p:sp>
      <p:sp>
        <p:nvSpPr>
          <p:cNvPr id="13" name="Slide Number Placeholder 12"/>
          <p:cNvSpPr>
            <a:spLocks noGrp="1"/>
          </p:cNvSpPr>
          <p:nvPr>
            <p:ph type="sldNum" sz="quarter" idx="12"/>
          </p:nvPr>
        </p:nvSpPr>
        <p:spPr/>
        <p:txBody>
          <a:bodyPr/>
          <a:lstStyle/>
          <a:p>
            <a:fld id="{1DE999F1-4ED9-42B5-95FD-9926B847CDA5}" type="slidenum">
              <a:rPr lang="en-GB" smtClean="0"/>
              <a:pPr/>
              <a:t>9</a:t>
            </a:fld>
            <a:endParaRPr lang="en-GB"/>
          </a:p>
        </p:txBody>
      </p:sp>
    </p:spTree>
    <p:extLst>
      <p:ext uri="{BB962C8B-B14F-4D97-AF65-F5344CB8AC3E}">
        <p14:creationId xmlns:p14="http://schemas.microsoft.com/office/powerpoint/2010/main" val="561444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IGL website colors">
      <a:dk1>
        <a:srgbClr val="103753"/>
      </a:dk1>
      <a:lt1>
        <a:srgbClr val="FFFFFF"/>
      </a:lt1>
      <a:dk2>
        <a:srgbClr val="103753"/>
      </a:dk2>
      <a:lt2>
        <a:srgbClr val="D0D0D0"/>
      </a:lt2>
      <a:accent1>
        <a:srgbClr val="FF6823"/>
      </a:accent1>
      <a:accent2>
        <a:srgbClr val="103753"/>
      </a:accent2>
      <a:accent3>
        <a:srgbClr val="00748C"/>
      </a:accent3>
      <a:accent4>
        <a:srgbClr val="8B8B8B"/>
      </a:accent4>
      <a:accent5>
        <a:srgbClr val="292934"/>
      </a:accent5>
      <a:accent6>
        <a:srgbClr val="706E6F"/>
      </a:accent6>
      <a:hlink>
        <a:srgbClr val="002E8A"/>
      </a:hlink>
      <a:folHlink>
        <a:srgbClr val="7F7F7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IGL website colors">
      <a:dk1>
        <a:srgbClr val="103753"/>
      </a:dk1>
      <a:lt1>
        <a:srgbClr val="FFFFFF"/>
      </a:lt1>
      <a:dk2>
        <a:srgbClr val="103753"/>
      </a:dk2>
      <a:lt2>
        <a:srgbClr val="D0D0D0"/>
      </a:lt2>
      <a:accent1>
        <a:srgbClr val="FF6823"/>
      </a:accent1>
      <a:accent2>
        <a:srgbClr val="103753"/>
      </a:accent2>
      <a:accent3>
        <a:srgbClr val="00748C"/>
      </a:accent3>
      <a:accent4>
        <a:srgbClr val="8B8B8B"/>
      </a:accent4>
      <a:accent5>
        <a:srgbClr val="292934"/>
      </a:accent5>
      <a:accent6>
        <a:srgbClr val="706E6F"/>
      </a:accent6>
      <a:hlink>
        <a:srgbClr val="002E8A"/>
      </a:hlink>
      <a:folHlink>
        <a:srgbClr val="7F7F7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Office Theme">
  <a:themeElements>
    <a:clrScheme name="IGL website colors">
      <a:dk1>
        <a:srgbClr val="103753"/>
      </a:dk1>
      <a:lt1>
        <a:srgbClr val="FFFFFF"/>
      </a:lt1>
      <a:dk2>
        <a:srgbClr val="103753"/>
      </a:dk2>
      <a:lt2>
        <a:srgbClr val="D0D0D0"/>
      </a:lt2>
      <a:accent1>
        <a:srgbClr val="FF6823"/>
      </a:accent1>
      <a:accent2>
        <a:srgbClr val="103753"/>
      </a:accent2>
      <a:accent3>
        <a:srgbClr val="00748C"/>
      </a:accent3>
      <a:accent4>
        <a:srgbClr val="8B8B8B"/>
      </a:accent4>
      <a:accent5>
        <a:srgbClr val="292934"/>
      </a:accent5>
      <a:accent6>
        <a:srgbClr val="706E6F"/>
      </a:accent6>
      <a:hlink>
        <a:srgbClr val="002E8A"/>
      </a:hlink>
      <a:folHlink>
        <a:srgbClr val="7F7F7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5524</TotalTime>
  <Words>3323</Words>
  <Application>Microsoft Office PowerPoint</Application>
  <PresentationFormat>On-screen Show (4:3)</PresentationFormat>
  <Paragraphs>432</Paragraphs>
  <Slides>44</Slides>
  <Notes>33</Notes>
  <HiddenSlides>0</HiddenSlides>
  <MMClips>0</MMClips>
  <ScaleCrop>false</ScaleCrop>
  <HeadingPairs>
    <vt:vector size="4" baseType="variant">
      <vt:variant>
        <vt:lpstr>Theme</vt:lpstr>
      </vt:variant>
      <vt:variant>
        <vt:i4>9</vt:i4>
      </vt:variant>
      <vt:variant>
        <vt:lpstr>Slide Titles</vt:lpstr>
      </vt:variant>
      <vt:variant>
        <vt:i4>44</vt:i4>
      </vt:variant>
    </vt:vector>
  </HeadingPairs>
  <TitlesOfParts>
    <vt:vector size="53" baseType="lpstr">
      <vt:lpstr>Office Theme</vt:lpstr>
      <vt:lpstr>3_Office Theme</vt:lpstr>
      <vt:lpstr>4_Office Theme</vt:lpstr>
      <vt:lpstr>5_Office Theme</vt:lpstr>
      <vt:lpstr>6_Office Theme</vt:lpstr>
      <vt:lpstr>7_Office Theme</vt:lpstr>
      <vt:lpstr>8_Office Theme</vt:lpstr>
      <vt:lpstr>9_Office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for innovation policy are far behind where we need them to be – the example of video games in the UK</vt:lpstr>
      <vt:lpstr>PowerPoint Presentation</vt:lpstr>
      <vt:lpstr>PowerPoint Presentation</vt:lpstr>
      <vt:lpstr>PowerPoint Presentation</vt:lpstr>
      <vt:lpstr>PowerPoint Presentation</vt:lpstr>
      <vt:lpstr>What is an experiment? A continuum of definitions…</vt:lpstr>
      <vt:lpstr>PowerPoint Presentation</vt:lpstr>
      <vt:lpstr>PowerPoint Presentation</vt:lpstr>
      <vt:lpstr>Why haven’t governments and researchers used more RCTs to understand innovation and its drivers, in contrast to other policy areas?</vt:lpstr>
      <vt:lpstr>PowerPoint Presentation</vt:lpstr>
      <vt:lpstr>Our partners so far…</vt:lpstr>
      <vt:lpstr>Activities</vt:lpstr>
      <vt:lpstr>PowerPoint Presentation</vt:lpstr>
      <vt:lpstr>PowerPoint Presentation</vt:lpstr>
      <vt:lpstr>PowerPoint Presentation</vt:lpstr>
      <vt:lpstr>PowerPoint Presentation</vt:lpstr>
      <vt:lpstr>PowerPoint Presentation</vt:lpstr>
      <vt:lpstr>Narrative 1: China is a science and innovation superpower</vt:lpstr>
      <vt:lpstr>Narrative 2: China is a fast follower</vt:lpstr>
      <vt:lpstr>PowerPoint Presentation</vt:lpstr>
      <vt:lpstr>Narrative 4: China is a techno–nationalist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Kirsten Bound</dc:creator>
  <cp:lastModifiedBy>Kirsten Bound</cp:lastModifiedBy>
  <cp:revision>167</cp:revision>
  <dcterms:created xsi:type="dcterms:W3CDTF">2015-01-21T13:06:33Z</dcterms:created>
  <dcterms:modified xsi:type="dcterms:W3CDTF">2015-07-01T04:03:17Z</dcterms:modified>
</cp:coreProperties>
</file>